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48.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8.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47.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5"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Lst>
  <p:sldSz cy="5143500" cx="9144000"/>
  <p:notesSz cx="6858000" cy="9144000"/>
  <p:embeddedFontLst>
    <p:embeddedFont>
      <p:font typeface="Roboto"/>
      <p:regular r:id="rId56"/>
      <p:bold r:id="rId57"/>
      <p:italic r:id="rId58"/>
      <p:boldItalic r:id="rId59"/>
    </p:embeddedFont>
    <p:embeddedFont>
      <p:font typeface="Google Sans Medium"/>
      <p:regular r:id="rId60"/>
      <p:bold r:id="rId61"/>
      <p:italic r:id="rId62"/>
      <p:boldItalic r:id="rId63"/>
    </p:embeddedFont>
    <p:embeddedFont>
      <p:font typeface="Google Sans"/>
      <p:regular r:id="rId64"/>
      <p:bold r:id="rId65"/>
      <p:italic r:id="rId66"/>
      <p:boldItalic r:id="rId6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1" name="Alex Robinson"/>
  <p:cmAuthor clrIdx="1" id="1" initials="" lastIdx="1" name="Evelyn Le"/>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BC5C3C89-A911-42F4-A765-CD11A55DA00D}">
  <a:tblStyle styleId="{BC5C3C89-A911-42F4-A765-CD11A55DA00D}"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commentAuthors" Target="commentAuthors.xml"/><Relationship Id="rId6" Type="http://schemas.openxmlformats.org/officeDocument/2006/relationships/slideMaster" Target="slideMasters/slideMaster1.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2" Type="http://schemas.openxmlformats.org/officeDocument/2006/relationships/font" Target="fonts/GoogleSansMedium-italic.fntdata"/><Relationship Id="rId61" Type="http://schemas.openxmlformats.org/officeDocument/2006/relationships/font" Target="fonts/GoogleSansMedium-bold.fntdata"/><Relationship Id="rId20" Type="http://schemas.openxmlformats.org/officeDocument/2006/relationships/slide" Target="slides/slide13.xml"/><Relationship Id="rId64" Type="http://schemas.openxmlformats.org/officeDocument/2006/relationships/font" Target="fonts/GoogleSans-regular.fntdata"/><Relationship Id="rId63" Type="http://schemas.openxmlformats.org/officeDocument/2006/relationships/font" Target="fonts/GoogleSansMedium-boldItalic.fntdata"/><Relationship Id="rId22" Type="http://schemas.openxmlformats.org/officeDocument/2006/relationships/slide" Target="slides/slide15.xml"/><Relationship Id="rId66" Type="http://schemas.openxmlformats.org/officeDocument/2006/relationships/font" Target="fonts/GoogleSans-italic.fntdata"/><Relationship Id="rId21" Type="http://schemas.openxmlformats.org/officeDocument/2006/relationships/slide" Target="slides/slide14.xml"/><Relationship Id="rId65" Type="http://schemas.openxmlformats.org/officeDocument/2006/relationships/font" Target="fonts/GoogleSans-bold.fntdata"/><Relationship Id="rId24" Type="http://schemas.openxmlformats.org/officeDocument/2006/relationships/slide" Target="slides/slide17.xml"/><Relationship Id="rId23" Type="http://schemas.openxmlformats.org/officeDocument/2006/relationships/slide" Target="slides/slide16.xml"/><Relationship Id="rId67" Type="http://schemas.openxmlformats.org/officeDocument/2006/relationships/font" Target="fonts/GoogleSans-boldItalic.fntdata"/><Relationship Id="rId60" Type="http://schemas.openxmlformats.org/officeDocument/2006/relationships/font" Target="fonts/GoogleSansMedium-regular.fntdata"/><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11" Type="http://schemas.openxmlformats.org/officeDocument/2006/relationships/slide" Target="slides/slide4.xml"/><Relationship Id="rId55" Type="http://schemas.openxmlformats.org/officeDocument/2006/relationships/slide" Target="slides/slide48.xml"/><Relationship Id="rId10" Type="http://schemas.openxmlformats.org/officeDocument/2006/relationships/slide" Target="slides/slide3.xml"/><Relationship Id="rId54" Type="http://schemas.openxmlformats.org/officeDocument/2006/relationships/slide" Target="slides/slide47.xml"/><Relationship Id="rId13" Type="http://schemas.openxmlformats.org/officeDocument/2006/relationships/slide" Target="slides/slide6.xml"/><Relationship Id="rId57" Type="http://schemas.openxmlformats.org/officeDocument/2006/relationships/font" Target="fonts/Roboto-bold.fntdata"/><Relationship Id="rId12" Type="http://schemas.openxmlformats.org/officeDocument/2006/relationships/slide" Target="slides/slide5.xml"/><Relationship Id="rId56" Type="http://schemas.openxmlformats.org/officeDocument/2006/relationships/font" Target="fonts/Roboto-regular.fntdata"/><Relationship Id="rId15" Type="http://schemas.openxmlformats.org/officeDocument/2006/relationships/slide" Target="slides/slide8.xml"/><Relationship Id="rId59" Type="http://schemas.openxmlformats.org/officeDocument/2006/relationships/font" Target="fonts/Roboto-boldItalic.fntdata"/><Relationship Id="rId14" Type="http://schemas.openxmlformats.org/officeDocument/2006/relationships/slide" Target="slides/slide7.xml"/><Relationship Id="rId58" Type="http://schemas.openxmlformats.org/officeDocument/2006/relationships/font" Target="fonts/Roboto-italic.fntdata"/><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1-01-21T22:33:04.186">
    <p:pos x="184" y="1043"/>
    <p:text>Is this something specific to your DSC?</p:text>
  </p:cm>
  <p:cm authorId="1" idx="1" dt="2021-01-21T22:33:04.186">
    <p:pos x="184" y="1043"/>
    <p:text>No it's for all SC participants, globally</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ae1d67465f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ae1d67465f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b3eccf61c2_1_14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b3eccf61c2_1_143: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just">
              <a:lnSpc>
                <a:spcPct val="100000"/>
              </a:lnSpc>
              <a:spcBef>
                <a:spcPts val="0"/>
              </a:spcBef>
              <a:spcAft>
                <a:spcPts val="0"/>
              </a:spcAft>
              <a:buNone/>
            </a:pPr>
            <a:r>
              <a:rPr lang="en">
                <a:solidFill>
                  <a:srgbClr val="666666"/>
                </a:solidFill>
                <a:latin typeface="Google Sans"/>
                <a:ea typeface="Google Sans"/>
                <a:cs typeface="Google Sans"/>
                <a:sym typeface="Google Sans"/>
              </a:rPr>
              <a:t>@Danny</a:t>
            </a:r>
            <a:endParaRPr>
              <a:solidFill>
                <a:srgbClr val="666666"/>
              </a:solidFill>
              <a:latin typeface="Google Sans"/>
              <a:ea typeface="Google Sans"/>
              <a:cs typeface="Google Sans"/>
              <a:sym typeface="Google San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b47dab2abe_10_10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b47dab2abe_10_100: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350">
                <a:solidFill>
                  <a:srgbClr val="545454"/>
                </a:solidFill>
                <a:latin typeface="Roboto"/>
                <a:ea typeface="Roboto"/>
                <a:cs typeface="Roboto"/>
                <a:sym typeface="Roboto"/>
              </a:rPr>
              <a:t>@Danny</a:t>
            </a:r>
            <a:endParaRPr sz="1350">
              <a:solidFill>
                <a:srgbClr val="545454"/>
              </a:solidFill>
              <a:latin typeface="Roboto"/>
              <a:ea typeface="Roboto"/>
              <a:cs typeface="Roboto"/>
              <a:sym typeface="Roboto"/>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b667704886_0_5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b667704886_0_54: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350">
                <a:solidFill>
                  <a:srgbClr val="545454"/>
                </a:solidFill>
                <a:latin typeface="Roboto"/>
                <a:ea typeface="Roboto"/>
                <a:cs typeface="Roboto"/>
                <a:sym typeface="Roboto"/>
              </a:rPr>
              <a:t>@Danny</a:t>
            </a:r>
            <a:endParaRPr sz="1350">
              <a:solidFill>
                <a:srgbClr val="545454"/>
              </a:solidFill>
              <a:latin typeface="Roboto"/>
              <a:ea typeface="Roboto"/>
              <a:cs typeface="Roboto"/>
              <a:sym typeface="Roboto"/>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b667704886_0_4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b667704886_0_43: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350">
                <a:solidFill>
                  <a:srgbClr val="545454"/>
                </a:solidFill>
                <a:latin typeface="Roboto"/>
                <a:ea typeface="Roboto"/>
                <a:cs typeface="Roboto"/>
                <a:sym typeface="Roboto"/>
              </a:rPr>
              <a:t>@Danny</a:t>
            </a:r>
            <a:endParaRPr sz="1350">
              <a:solidFill>
                <a:srgbClr val="545454"/>
              </a:solidFill>
              <a:latin typeface="Roboto"/>
              <a:ea typeface="Roboto"/>
              <a:cs typeface="Roboto"/>
              <a:sym typeface="Roboto"/>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ae1d67465f_1_3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ae1d67465f_1_3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Since you’ll be building a solution for this competition, you obviously need a problem first. Thinking of a problem straight off the bat can be hard, so here we’ll show you how to divide between a good and bad example, and the thinking process for it.</a:t>
            </a:r>
            <a:endParaRPr/>
          </a:p>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ae1d67465f_1_5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ae1d67465f_1_5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Ex: Neuroscience application: you have a theme, but what specifically are you going to apply your project to in terms of neuroscience? Brain development? Cognitive science? Make your project idea as specific as possible to be able to branch off of your idea easier without it going too off topic.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Ex: Google maps for the moon: It sounds really cool and is a really cool project idea, but in what way is it related to the UN Goals or how does it apply to community improvement? It’s also really difficult to do unless you have access to moon data, which leads us to our next point…</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Ex: Automotive accident detection system: This idea is actually not a bad idea, considering a lot of organizations and companies are looking towards doing this and would apply to the well-being and infrastructures UN Goal. However, we’d imagine this would take a long time consider the amount of data you have to test it against in real roads. Remember, we only have 2 months!</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b="1" lang="en">
                <a:solidFill>
                  <a:schemeClr val="dk1"/>
                </a:solidFill>
              </a:rPr>
              <a:t>Next Slide</a:t>
            </a:r>
            <a:endParaRPr>
              <a:solidFill>
                <a:schemeClr val="dk1"/>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af87f0c782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af87f0c782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Ex: Book recommendation: this is pretty specific, as it’s not just a “book app”, and narrows it down to what the user actually prefers or wants. You can easily branch off of this idea with due time, and it even applies to goal #4, quality education.</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There’s no need for it to be scalable right away - if you can’t think about how your project can grow, that’s completely fine. But you want to plan for improvements with your project to enable it to grow.</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Ex: Carbon footstep calculator - you can grow this app like crazy, you can put it on the web, put it on devices, put it on your daily lives, etc. There’s definitely room for growth with this one.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It’s pretty difficult to do a project without help, and so that’s why we’re here! As leads, we want you to take your project to the next level, and so we’ll work to provide a network that you can use for help in developing your project. However, this help must be feasible. For example, you can’t ask us to try to get Sundar Pichai to mentor you due to a very ambitious project, but we’ll try our best to connect you with great mentors.</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b="1" lang="en">
                <a:solidFill>
                  <a:schemeClr val="dk1"/>
                </a:solidFill>
              </a:rPr>
              <a:t>Next Slide</a:t>
            </a:r>
            <a:endParaRPr b="1">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ae1d67465f_1_5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ae1d67465f_1_5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Your project should be working towards supporting a UN goal, but doesn’t have to solve it completely. We’re not asking you to cure cancer here. Instead, try and look towards your local communities - what do people complain about the most? What do you notice that needs change within your network? Maybe you can build a project and then relate it to a UN goal.</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As such, make sure to network with those involved in your problem. For example, is your project related to parks development for good health and well-being (#3)? Maybe you can reach out to the city council to learn more about the problem and see if your project can apply to helping out with it.</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Last but not least, as you’re developing your project, you want to make sure you can apply the judging criteria closely to it. You want to get as many points as you can from the judges, and they’ve given you almost the full guidelines as to what they’re looking for in your project.</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b="1" lang="en">
                <a:solidFill>
                  <a:schemeClr val="dk1"/>
                </a:solidFill>
              </a:rPr>
              <a:t>Next slide</a:t>
            </a:r>
            <a:endParaRPr b="1">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ae1d67465f_1_5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ae1d67465f_1_5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If you want more information about the target of each UN Goal, as well as background on UNICEF’s effort to build upon the goals the UN has made, utilize the Parthean platform to research more about your project! Start with this one to research more into what the UN specifically has in mind. Pass off to Leilani.</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ae1d67465f_1_4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ae1d67465f_1_4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b4789cef8c_7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b4789cef8c_7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350">
              <a:solidFill>
                <a:srgbClr val="545454"/>
              </a:solidFill>
              <a:latin typeface="Roboto"/>
              <a:ea typeface="Roboto"/>
              <a:cs typeface="Roboto"/>
              <a:sym typeface="Roboto"/>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b877b9f35b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b877b9f35b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AutoNum type="arabicPeriod"/>
            </a:pPr>
            <a:r>
              <a:rPr lang="en"/>
              <a:t>First step is identifying a general </a:t>
            </a:r>
            <a:r>
              <a:rPr b="1" i="1" lang="en"/>
              <a:t>problem</a:t>
            </a:r>
            <a:r>
              <a:rPr lang="en"/>
              <a:t> you want to solve within your interests. </a:t>
            </a:r>
            <a:r>
              <a:rPr lang="en"/>
              <a:t>Write down the problem, what exactly is causing it? “I know what the problem is Leila.. Oceans are full of garbage” (but because ppl don’t have an organized way to clean them up)</a:t>
            </a:r>
            <a:endParaRPr/>
          </a:p>
          <a:p>
            <a:pPr indent="0" lvl="0" marL="457200" rtl="0" algn="l">
              <a:spcBef>
                <a:spcPts val="0"/>
              </a:spcBef>
              <a:spcAft>
                <a:spcPts val="0"/>
              </a:spcAft>
              <a:buNone/>
            </a:pPr>
            <a:r>
              <a:t/>
            </a:r>
            <a:endParaRPr/>
          </a:p>
          <a:p>
            <a:pPr indent="-298450" lvl="0" marL="457200" rtl="0" algn="l">
              <a:spcBef>
                <a:spcPts val="0"/>
              </a:spcBef>
              <a:spcAft>
                <a:spcPts val="0"/>
              </a:spcAft>
              <a:buSzPts val="1100"/>
              <a:buAutoNum type="arabicPeriod"/>
            </a:pPr>
            <a:r>
              <a:rPr lang="en"/>
              <a:t>Write things that could help. Now that you’ve identified the root of the problem. Creative part, anything goes. Brainstorm.</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AutoNum type="arabicPeriod"/>
            </a:pPr>
            <a:r>
              <a:rPr lang="en">
                <a:solidFill>
                  <a:schemeClr val="dk1"/>
                </a:solidFill>
              </a:rPr>
              <a:t>Do research on your topic, what solutions does it need, what have people already created?. </a:t>
            </a:r>
            <a:r>
              <a:rPr lang="en"/>
              <a:t>Reflect on the ways you can help solve the problem, which may be most impactful, and ultimately select </a:t>
            </a:r>
            <a:r>
              <a:rPr i="1" lang="en"/>
              <a:t>a 1-2</a:t>
            </a:r>
            <a:r>
              <a:rPr lang="en"/>
              <a:t> action items or goals for how you can contribute to the problem. Some project may be able to handle more actions items, others not.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After doing some research, you may have to do another iteration of writing down ways that could help, or modify some of your initial ideas. We will walk through an example on the next slide.</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af85e0762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af85e0762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b667704886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b667704886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Identifying the root of the problem should help you generate possible things that could help to </a:t>
            </a:r>
            <a:r>
              <a:rPr lang="en"/>
              <a:t>address</a:t>
            </a:r>
            <a:r>
              <a:rPr lang="en"/>
              <a:t> the </a:t>
            </a:r>
            <a:r>
              <a:rPr b="1" lang="en"/>
              <a:t>root</a:t>
            </a:r>
            <a:r>
              <a:rPr lang="en"/>
              <a:t> of the problem</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Write down whatever comes to mind for project ideas. Make a list.Think of the different places the problem occurs, the different communities or sub-communities it affects.</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b667704886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b667704886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Once you do some initial research on existing products and on your problem area, you can come back to the drawing </a:t>
            </a:r>
            <a:r>
              <a:rPr lang="en"/>
              <a:t>board</a:t>
            </a:r>
            <a:r>
              <a:rPr lang="en"/>
              <a:t> of your project ideas list.</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Online community already exists</a:t>
            </a:r>
            <a:endParaRPr/>
          </a:p>
          <a:p>
            <a:pPr indent="-298450" lvl="0" marL="457200" rtl="0" algn="l">
              <a:spcBef>
                <a:spcPts val="0"/>
              </a:spcBef>
              <a:spcAft>
                <a:spcPts val="0"/>
              </a:spcAft>
              <a:buSzPts val="1100"/>
              <a:buChar char="●"/>
            </a:pPr>
            <a:r>
              <a:rPr lang="en"/>
              <a:t>After I did a bit of initial research on this idea, I found that there are lots of Twitter plugins and bots to help track down propaganda and bot accounts, but it seems like there may be less for Facebook, so I kept my </a:t>
            </a:r>
            <a:r>
              <a:rPr lang="en"/>
              <a:t>original</a:t>
            </a:r>
            <a:r>
              <a:rPr lang="en"/>
              <a:t> idea of a Facebook plugin intact without modifications</a:t>
            </a:r>
            <a:endParaRPr/>
          </a:p>
          <a:p>
            <a:pPr indent="-298450" lvl="0" marL="457200" rtl="0" algn="l">
              <a:spcBef>
                <a:spcPts val="0"/>
              </a:spcBef>
              <a:spcAft>
                <a:spcPts val="0"/>
              </a:spcAft>
              <a:buSzPts val="1100"/>
              <a:buChar char="●"/>
            </a:pPr>
            <a:r>
              <a:rPr lang="en"/>
              <a:t>Also, I found a browser plugin that helps people determine if videos they are watching are accurate/true, but the service has yet to expand to text sources yet, so I modified my idea here to be specific to a plugin for determining</a:t>
            </a:r>
            <a:r>
              <a:rPr b="1" lang="en"/>
              <a:t> text source credibility</a:t>
            </a:r>
            <a:r>
              <a:rPr lang="en"/>
              <a:t> instead of internet content in general</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b7f55db61d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b7f55db61d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If the past discussion about identifying a problem and narrowing scope was daunting to you, maybe you just need to take a step back and:</a:t>
            </a:r>
            <a:endParaRPr/>
          </a:p>
          <a:p>
            <a:pPr indent="-298450" lvl="0" marL="457200" rtl="0" algn="l">
              <a:spcBef>
                <a:spcPts val="0"/>
              </a:spcBef>
              <a:spcAft>
                <a:spcPts val="0"/>
              </a:spcAft>
              <a:buSzPts val="1100"/>
              <a:buChar char="●"/>
            </a:pPr>
            <a:r>
              <a:rPr lang="en"/>
              <a:t>Engage with your community to see what kinds of problems they are facing</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b7f55db61d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b7f55db61d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Once you do some initial research on existing products and on your problem area, you can come back to the drawing board of your project ideas list.</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Online community already exists</a:t>
            </a:r>
            <a:endParaRPr/>
          </a:p>
          <a:p>
            <a:pPr indent="-298450" lvl="0" marL="457200" rtl="0" algn="l">
              <a:spcBef>
                <a:spcPts val="0"/>
              </a:spcBef>
              <a:spcAft>
                <a:spcPts val="0"/>
              </a:spcAft>
              <a:buSzPts val="1100"/>
              <a:buChar char="●"/>
            </a:pPr>
            <a:r>
              <a:rPr lang="en"/>
              <a:t>After I did a bit of initial research on this idea, I found that there are lots of Twitter plugins and bots to help track down propaganda and bot accounts, but it seems like there may be less for Facebook, so I kept my original idea of a Facebook plugin intact without modifications</a:t>
            </a:r>
            <a:endParaRPr/>
          </a:p>
          <a:p>
            <a:pPr indent="-298450" lvl="0" marL="457200" rtl="0" algn="l">
              <a:spcBef>
                <a:spcPts val="0"/>
              </a:spcBef>
              <a:spcAft>
                <a:spcPts val="0"/>
              </a:spcAft>
              <a:buSzPts val="1100"/>
              <a:buChar char="●"/>
            </a:pPr>
            <a:r>
              <a:rPr lang="en"/>
              <a:t>Also, I found a browser plugin that helps people determine if videos they are watching are accurate/true, but the service has yet to expand to text sources yet, so I modified my idea here to be specific to a plugin for determining</a:t>
            </a:r>
            <a:r>
              <a:rPr b="1" lang="en"/>
              <a:t> text source credibility</a:t>
            </a:r>
            <a:r>
              <a:rPr lang="en"/>
              <a:t> instead of internet content in general</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b7bb6ff83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b7bb6ff83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b7bb6ff83c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b7bb6ff83c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ae1d67465f_1_4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ae1d67465f_1_4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ae1d67465f_1_3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ae1d67465f_1_3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Welcome back to the second half of our workshop today. We hope that you had some fun </a:t>
            </a:r>
            <a:r>
              <a:rPr lang="en"/>
              <a:t>with</a:t>
            </a:r>
            <a:r>
              <a:rPr lang="en"/>
              <a:t> your first activity.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solidFill>
                  <a:schemeClr val="dk1"/>
                </a:solidFill>
              </a:rPr>
              <a:t>S</a:t>
            </a:r>
            <a:r>
              <a:rPr lang="en">
                <a:solidFill>
                  <a:schemeClr val="dk1"/>
                </a:solidFill>
              </a:rPr>
              <a:t>o it’s just a quick reminder that when it comes to generate ideas don’t limit yourself. </a:t>
            </a:r>
            <a:r>
              <a:rPr lang="en"/>
              <a:t>Great ideas don’t usually come when you start your train thought with  “Oh, I know how to </a:t>
            </a:r>
            <a:r>
              <a:rPr lang="en"/>
              <a:t>build</a:t>
            </a:r>
            <a:r>
              <a:rPr lang="en"/>
              <a:t> an app using Technology X, so I will come up with an idea using it.” In contrast, you will be more often have some ideas or problem you are interested in first, like what Erin and Leilani pointed out at the beginning, then you pick up necessary skills along the way.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Same logic goes for the Solution Challenge, or like what you did in your first activity. We want you to spend </a:t>
            </a:r>
            <a:r>
              <a:rPr lang="en"/>
              <a:t>your</a:t>
            </a:r>
            <a:r>
              <a:rPr lang="en"/>
              <a:t> energy on looking into a problem that </a:t>
            </a:r>
            <a:r>
              <a:rPr lang="en"/>
              <a:t>you</a:t>
            </a:r>
            <a:r>
              <a:rPr lang="en"/>
              <a:t> care </a:t>
            </a:r>
            <a:r>
              <a:rPr lang="en"/>
              <a:t>about</a:t>
            </a:r>
            <a:r>
              <a:rPr lang="en"/>
              <a:t> and you love to work on, and it’s our part to help you learn </a:t>
            </a:r>
            <a:r>
              <a:rPr lang="en"/>
              <a:t>new</a:t>
            </a:r>
            <a:r>
              <a:rPr lang="en"/>
              <a:t> skills or provide certain resources to support your project.  </a:t>
            </a:r>
            <a:br>
              <a:rPr lang="en"/>
            </a:br>
            <a:br>
              <a:rPr lang="en"/>
            </a:br>
            <a:r>
              <a:rPr lang="en"/>
              <a:t>Then, after you have some problems you may want to tackle, how do you know which one </a:t>
            </a:r>
            <a:r>
              <a:rPr lang="en"/>
              <a:t>would</a:t>
            </a:r>
            <a:r>
              <a:rPr lang="en"/>
              <a:t> has the most </a:t>
            </a:r>
            <a:r>
              <a:rPr lang="en"/>
              <a:t>opportunities</a:t>
            </a:r>
            <a:r>
              <a:rPr lang="en"/>
              <a:t> for you to </a:t>
            </a:r>
            <a:r>
              <a:rPr lang="en"/>
              <a:t>deliver</a:t>
            </a:r>
            <a:r>
              <a:rPr lang="en"/>
              <a:t> an </a:t>
            </a:r>
            <a:r>
              <a:rPr lang="en"/>
              <a:t>impactful solution? That’s in when we need to start wearing your business hat and think about factors like Market and User.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b87fd995fc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b87fd995fc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350">
              <a:solidFill>
                <a:srgbClr val="545454"/>
              </a:solidFill>
              <a:latin typeface="Roboto"/>
              <a:ea typeface="Roboto"/>
              <a:cs typeface="Roboto"/>
              <a:sym typeface="Roboto"/>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ae1d67465f_1_5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ae1d67465f_1_5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So not all market are the same. </a:t>
            </a:r>
            <a:endParaRPr>
              <a:solidFill>
                <a:schemeClr val="dk1"/>
              </a:solidFill>
            </a:endParaRPr>
          </a:p>
          <a:p>
            <a:pPr indent="0" lvl="0" marL="0" rtl="0" algn="l">
              <a:spcBef>
                <a:spcPts val="0"/>
              </a:spcBef>
              <a:spcAft>
                <a:spcPts val="0"/>
              </a:spcAft>
              <a:buNone/>
            </a:pPr>
            <a:r>
              <a:rPr lang="en">
                <a:solidFill>
                  <a:schemeClr val="dk1"/>
                </a:solidFill>
              </a:rPr>
              <a:t>Ex: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So how do you know which market is better another? Some factors you may want to consider would be. </a:t>
            </a:r>
            <a:endParaRPr>
              <a:solidFill>
                <a:schemeClr val="dk1"/>
              </a:solidFill>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b7f55db629_0_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b7f55db629_0_3: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just">
              <a:lnSpc>
                <a:spcPct val="100000"/>
              </a:lnSpc>
              <a:spcBef>
                <a:spcPts val="0"/>
              </a:spcBef>
              <a:spcAft>
                <a:spcPts val="0"/>
              </a:spcAft>
              <a:buNone/>
            </a:pPr>
            <a:r>
              <a:rPr lang="en">
                <a:solidFill>
                  <a:srgbClr val="666666"/>
                </a:solidFill>
                <a:latin typeface="Google Sans"/>
                <a:ea typeface="Google Sans"/>
                <a:cs typeface="Google Sans"/>
                <a:sym typeface="Google Sans"/>
              </a:rPr>
              <a:t>Part of creating an effective solution for the solution challenge is the </a:t>
            </a:r>
            <a:r>
              <a:rPr lang="en">
                <a:solidFill>
                  <a:srgbClr val="666666"/>
                </a:solidFill>
                <a:latin typeface="Google Sans"/>
                <a:ea typeface="Google Sans"/>
                <a:cs typeface="Google Sans"/>
                <a:sym typeface="Google Sans"/>
              </a:rPr>
              <a:t>ability</a:t>
            </a:r>
            <a:r>
              <a:rPr lang="en">
                <a:solidFill>
                  <a:srgbClr val="666666"/>
                </a:solidFill>
                <a:latin typeface="Google Sans"/>
                <a:ea typeface="Google Sans"/>
                <a:cs typeface="Google Sans"/>
                <a:sym typeface="Google Sans"/>
              </a:rPr>
              <a:t> to solve problems using solutions that could potentially continue after submission deadline. The way to do this is to consider some of the main points on the </a:t>
            </a:r>
            <a:r>
              <a:rPr lang="en">
                <a:solidFill>
                  <a:srgbClr val="666666"/>
                </a:solidFill>
                <a:latin typeface="Google Sans"/>
                <a:ea typeface="Google Sans"/>
                <a:cs typeface="Google Sans"/>
                <a:sym typeface="Google Sans"/>
              </a:rPr>
              <a:t>previous slide. Understand your market, potential friction for users, and the growth/scalability of your solution. </a:t>
            </a:r>
            <a:endParaRPr>
              <a:solidFill>
                <a:srgbClr val="666666"/>
              </a:solidFill>
              <a:latin typeface="Google Sans"/>
              <a:ea typeface="Google Sans"/>
              <a:cs typeface="Google Sans"/>
              <a:sym typeface="Google Sans"/>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af85e07571_2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af85e07571_2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ae1d67465f_1_5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ae1d67465f_1_5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When it comes to people factor in your problem, you users wont be </a:t>
            </a:r>
            <a:r>
              <a:rPr lang="en">
                <a:solidFill>
                  <a:schemeClr val="dk1"/>
                </a:solidFill>
              </a:rPr>
              <a:t>the</a:t>
            </a:r>
            <a:r>
              <a:rPr lang="en">
                <a:solidFill>
                  <a:schemeClr val="dk1"/>
                </a:solidFill>
              </a:rPr>
              <a:t> only group you need to consider about. You will also want to understand who will be your competitors, or in other words, who are trying to solve the same problem </a:t>
            </a:r>
            <a:r>
              <a:rPr lang="en">
                <a:solidFill>
                  <a:schemeClr val="dk1"/>
                </a:solidFill>
              </a:rPr>
              <a:t>with</a:t>
            </a:r>
            <a:r>
              <a:rPr lang="en">
                <a:solidFill>
                  <a:schemeClr val="dk1"/>
                </a:solidFill>
              </a:rPr>
              <a:t> you. Only by understanding how and why </a:t>
            </a:r>
            <a:r>
              <a:rPr lang="en">
                <a:solidFill>
                  <a:schemeClr val="dk1"/>
                </a:solidFill>
              </a:rPr>
              <a:t>the</a:t>
            </a:r>
            <a:r>
              <a:rPr lang="en">
                <a:solidFill>
                  <a:schemeClr val="dk1"/>
                </a:solidFill>
              </a:rPr>
              <a:t> available solutions are not effective could you offer a better one. </a:t>
            </a:r>
            <a:endParaRPr>
              <a:solidFill>
                <a:schemeClr val="dk1"/>
              </a:solidFill>
            </a:endParaRPr>
          </a:p>
          <a:p>
            <a:pPr indent="0" lvl="0" marL="0" rtl="0" algn="l">
              <a:spcBef>
                <a:spcPts val="0"/>
              </a:spcBef>
              <a:spcAft>
                <a:spcPts val="0"/>
              </a:spcAft>
              <a:buNone/>
            </a:pPr>
            <a:r>
              <a:rPr lang="en">
                <a:solidFill>
                  <a:schemeClr val="dk1"/>
                </a:solidFill>
              </a:rPr>
              <a:t>Also, others who may </a:t>
            </a:r>
            <a:r>
              <a:rPr lang="en">
                <a:solidFill>
                  <a:schemeClr val="dk1"/>
                </a:solidFill>
              </a:rPr>
              <a:t>benefits</a:t>
            </a:r>
            <a:r>
              <a:rPr lang="en">
                <a:solidFill>
                  <a:schemeClr val="dk1"/>
                </a:solidFill>
              </a:rPr>
              <a:t> the problem you are trying to solve are also a great clue for you on how to develop your solution. </a:t>
            </a:r>
            <a:endParaRPr>
              <a:solidFill>
                <a:schemeClr val="dk1"/>
              </a:solidFill>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af85e07571_2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af85e07571_2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ae1d67465f_1_6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ae1d67465f_1_6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b7bb6ff83c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b7bb6ff83c_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Evelyn:</a:t>
            </a:r>
            <a:endParaRPr/>
          </a:p>
          <a:p>
            <a:pPr indent="0" lvl="0" marL="0" rtl="0" algn="l">
              <a:spcBef>
                <a:spcPts val="0"/>
              </a:spcBef>
              <a:spcAft>
                <a:spcPts val="0"/>
              </a:spcAft>
              <a:buNone/>
            </a:pPr>
            <a:r>
              <a:rPr lang="en"/>
              <a:t>Also, make sure you utilize the Parthean platform to get more information about the target of each UN Goal as well as UNICEF’s effort on the goal you want to tackle!</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af85e07571_2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af85e07571_2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During your market research, also try to figure out who your users </a:t>
            </a:r>
            <a:r>
              <a:rPr lang="en">
                <a:solidFill>
                  <a:schemeClr val="dk1"/>
                </a:solidFill>
              </a:rPr>
              <a:t>might be. </a:t>
            </a:r>
            <a:endParaRPr>
              <a:solidFill>
                <a:schemeClr val="dk1"/>
              </a:solidFill>
            </a:endParaRPr>
          </a:p>
          <a:p>
            <a:pPr indent="0" lvl="0" marL="0" rtl="0" algn="l">
              <a:spcBef>
                <a:spcPts val="0"/>
              </a:spcBef>
              <a:spcAft>
                <a:spcPts val="0"/>
              </a:spcAft>
              <a:buNone/>
            </a:pPr>
            <a:r>
              <a:rPr lang="en">
                <a:solidFill>
                  <a:schemeClr val="dk1"/>
                </a:solidFill>
              </a:rPr>
              <a:t>Think about their characteristics like demographics, age group, jobs, etc, as a starting point, but don’t let it distract you from more important factors are their Goals and their Frustrations.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When you try to solve a problem for them, think about what they were trying to achieve, and what are blocking them from reaching those goals, so that your solution can meet their needs. </a:t>
            </a:r>
            <a:endParaRPr>
              <a:solidFill>
                <a:schemeClr val="dk1"/>
              </a:solidFill>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ae1d67465f_1_5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ae1d67465f_1_5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b7f55db629_0_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b7f55db629_0_9: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just">
              <a:lnSpc>
                <a:spcPct val="100000"/>
              </a:lnSpc>
              <a:spcBef>
                <a:spcPts val="0"/>
              </a:spcBef>
              <a:spcAft>
                <a:spcPts val="0"/>
              </a:spcAft>
              <a:buNone/>
            </a:pPr>
            <a:r>
              <a:t/>
            </a:r>
            <a:endParaRPr>
              <a:solidFill>
                <a:srgbClr val="666666"/>
              </a:solidFill>
              <a:latin typeface="Google Sans"/>
              <a:ea typeface="Google Sans"/>
              <a:cs typeface="Google Sans"/>
              <a:sym typeface="Google San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ae1d67465f_1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ae1d67465f_1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b7bb6ff83c_1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b7bb6ff83c_1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b7bb6ff83c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b7bb6ff83c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rPr lang="en"/>
              <a:t>Leader should help coordinate the whole group, help make collaboration easier between different part of the project.</a:t>
            </a:r>
            <a:endParaRPr/>
          </a:p>
          <a:p>
            <a:pPr indent="-298450" lvl="0" marL="457200" rtl="0" algn="l">
              <a:spcBef>
                <a:spcPts val="0"/>
              </a:spcBef>
              <a:spcAft>
                <a:spcPts val="0"/>
              </a:spcAft>
              <a:buSzPts val="1100"/>
              <a:buChar char="●"/>
            </a:pPr>
            <a:r>
              <a:rPr lang="en"/>
              <a:t>You can elect a group leader during the team exercises for practice</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ae1d67465f_1_4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ae1d67465f_1_4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ae1d67465f_1_4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ae1d67465f_1_4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b7bb6ff83c_8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b7bb6ff83c_8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i="1" lang="en"/>
              <a:t>Alex</a:t>
            </a:r>
            <a:r>
              <a:rPr lang="en"/>
              <a:t>: for those of you who are </a:t>
            </a:r>
            <a:r>
              <a:rPr lang="en"/>
              <a:t>participating</a:t>
            </a:r>
            <a:r>
              <a:rPr lang="en"/>
              <a:t> in the solution challenge and want to learn how to use a bunch of new technologies and platforms to build web apps, DSC UCF is kicking off our </a:t>
            </a:r>
            <a:r>
              <a:rPr b="1" lang="en"/>
              <a:t>Building a Full Stack Web App</a:t>
            </a:r>
            <a:r>
              <a:rPr lang="en"/>
              <a:t> Series tomorrow at 2:00pm eastern time. Our first session is Front-End Design using HTML, CSS, and Bootstrap. Next week we’ll be doing JS and React.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event is open to students and the general public from all skill levels and backgrounds. Doesn’t matter if you’re a new developer or an </a:t>
            </a:r>
            <a:r>
              <a:rPr lang="en"/>
              <a:t>experienced</a:t>
            </a:r>
            <a:r>
              <a:rPr lang="en"/>
              <a:t> one. We’ll teach you everything you’ll need to create a web app of your own from A-Z over the next six weeks through weekly sessions.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If you’re interested, check out our event page at the links below. I’ll go ahead and drop them in the chat for those who are interested in attending!</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gb7f55db629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2" name="Google Shape;392;gb7f55db629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91440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gb87fd995fc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0" name="Google Shape;400;gb87fd995fc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91440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gb1d1446f3e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9" name="Google Shape;409;gb1d1446f3e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Remind participants of the timeline and encourage new students to join the competition with their DSC leads</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gb4789cef8c_7_2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7" name="Google Shape;417;gb4789cef8c_7_2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ae1d67465f_1_3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ae1d67465f_1_3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ae1d67465f_1_3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ae1d67465f_1_3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ae1d67465f_1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ae1d67465f_1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ae1d67465f_1_1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ae1d67465f_1_1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a79ebf324b_0_17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a79ebf324b_0_175: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t>@Danny</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pic>
        <p:nvPicPr>
          <p:cNvPr id="10" name="Google Shape;10;p2"/>
          <p:cNvPicPr preferRelativeResize="0"/>
          <p:nvPr/>
        </p:nvPicPr>
        <p:blipFill>
          <a:blip r:embed="rId2">
            <a:alphaModFix/>
          </a:blip>
          <a:stretch>
            <a:fillRect/>
          </a:stretch>
        </p:blipFill>
        <p:spPr>
          <a:xfrm>
            <a:off x="5513612" y="0"/>
            <a:ext cx="3630388" cy="5143499"/>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2" name="Shape 42"/>
        <p:cNvGrpSpPr/>
        <p:nvPr/>
      </p:nvGrpSpPr>
      <p:grpSpPr>
        <a:xfrm>
          <a:off x="0" y="0"/>
          <a:ext cx="0" cy="0"/>
          <a:chOff x="0" y="0"/>
          <a:chExt cx="0" cy="0"/>
        </a:xfrm>
      </p:grpSpPr>
      <p:sp>
        <p:nvSpPr>
          <p:cNvPr id="43" name="Google Shape;43;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4" name="Google Shape;44;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5" name="Google Shape;45;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6" name="Shape 46"/>
        <p:cNvGrpSpPr/>
        <p:nvPr/>
      </p:nvGrpSpPr>
      <p:grpSpPr>
        <a:xfrm>
          <a:off x="0" y="0"/>
          <a:ext cx="0" cy="0"/>
          <a:chOff x="0" y="0"/>
          <a:chExt cx="0" cy="0"/>
        </a:xfrm>
      </p:grpSpPr>
      <p:sp>
        <p:nvSpPr>
          <p:cNvPr id="47" name="Google Shape;47;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Red Footer 1" showMasterSp="0">
  <p:cSld name="Blank Red Footer_1">
    <p:bg>
      <p:bgPr>
        <a:solidFill>
          <a:srgbClr val="FFFFFF"/>
        </a:solidFill>
      </p:bgPr>
    </p:bg>
    <p:spTree>
      <p:nvGrpSpPr>
        <p:cNvPr id="48" name="Shape 48"/>
        <p:cNvGrpSpPr/>
        <p:nvPr/>
      </p:nvGrpSpPr>
      <p:grpSpPr>
        <a:xfrm>
          <a:off x="0" y="0"/>
          <a:ext cx="0" cy="0"/>
          <a:chOff x="0" y="0"/>
          <a:chExt cx="0" cy="0"/>
        </a:xfrm>
      </p:grpSpPr>
      <p:sp>
        <p:nvSpPr>
          <p:cNvPr id="49" name="Google Shape;49;p13"/>
          <p:cNvSpPr/>
          <p:nvPr/>
        </p:nvSpPr>
        <p:spPr>
          <a:xfrm>
            <a:off x="7934701" y="218775"/>
            <a:ext cx="1209300" cy="273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D9D9D9"/>
              </a:buClr>
              <a:buFont typeface="Roboto"/>
              <a:buNone/>
            </a:pPr>
            <a:r>
              <a:rPr b="0" i="0" lang="en" sz="600" u="none" cap="none" strike="noStrike">
                <a:solidFill>
                  <a:srgbClr val="D9D9D9"/>
                </a:solidFill>
                <a:latin typeface="Roboto"/>
                <a:ea typeface="Roboto"/>
                <a:cs typeface="Roboto"/>
                <a:sym typeface="Roboto"/>
              </a:rPr>
              <a:t>Proprietary + Confidential</a:t>
            </a:r>
            <a:endParaRPr sz="500"/>
          </a:p>
        </p:txBody>
      </p:sp>
      <p:pic>
        <p:nvPicPr>
          <p:cNvPr id="50" name="Google Shape;50;p13"/>
          <p:cNvPicPr preferRelativeResize="0"/>
          <p:nvPr/>
        </p:nvPicPr>
        <p:blipFill rotWithShape="1">
          <a:blip r:embed="rId2">
            <a:alphaModFix/>
          </a:blip>
          <a:srcRect b="4816" l="0" r="-95503" t="4816"/>
          <a:stretch/>
        </p:blipFill>
        <p:spPr>
          <a:xfrm>
            <a:off x="0" y="0"/>
            <a:ext cx="9144000" cy="1788207"/>
          </a:xfrm>
          <a:prstGeom prst="rect">
            <a:avLst/>
          </a:prstGeom>
          <a:noFill/>
          <a:ln>
            <a:noFill/>
          </a:ln>
        </p:spPr>
      </p:pic>
      <p:sp>
        <p:nvSpPr>
          <p:cNvPr id="51" name="Google Shape;51;p13"/>
          <p:cNvSpPr txBox="1"/>
          <p:nvPr>
            <p:ph type="title"/>
          </p:nvPr>
        </p:nvSpPr>
        <p:spPr>
          <a:xfrm>
            <a:off x="808444" y="2570653"/>
            <a:ext cx="4607700" cy="1292100"/>
          </a:xfrm>
          <a:prstGeom prst="rect">
            <a:avLst/>
          </a:prstGeom>
        </p:spPr>
        <p:txBody>
          <a:bodyPr anchorCtr="0" anchor="t" bIns="91425" lIns="91425" spcFirstLastPara="1" rIns="91425" wrap="square" tIns="91425">
            <a:normAutofit/>
          </a:bodyPr>
          <a:lstStyle>
            <a:lvl1pPr lvl="0" rtl="0">
              <a:spcBef>
                <a:spcPts val="0"/>
              </a:spcBef>
              <a:spcAft>
                <a:spcPts val="0"/>
              </a:spcAft>
              <a:buNone/>
              <a:defRPr sz="3800">
                <a:solidFill>
                  <a:srgbClr val="202124"/>
                </a:solidFill>
                <a:latin typeface="Google Sans Medium"/>
                <a:ea typeface="Google Sans Medium"/>
                <a:cs typeface="Google Sans Medium"/>
                <a:sym typeface="Google Sans Medium"/>
              </a:defRPr>
            </a:lvl1pPr>
            <a:lvl2pPr lvl="1" rtl="0">
              <a:spcBef>
                <a:spcPts val="0"/>
              </a:spcBef>
              <a:spcAft>
                <a:spcPts val="0"/>
              </a:spcAft>
              <a:buNone/>
              <a:defRPr>
                <a:solidFill>
                  <a:srgbClr val="4285F4"/>
                </a:solidFill>
              </a:defRPr>
            </a:lvl2pPr>
            <a:lvl3pPr lvl="2" rtl="0">
              <a:spcBef>
                <a:spcPts val="0"/>
              </a:spcBef>
              <a:spcAft>
                <a:spcPts val="0"/>
              </a:spcAft>
              <a:buNone/>
              <a:defRPr>
                <a:solidFill>
                  <a:srgbClr val="4285F4"/>
                </a:solidFill>
              </a:defRPr>
            </a:lvl3pPr>
            <a:lvl4pPr lvl="3" rtl="0">
              <a:spcBef>
                <a:spcPts val="0"/>
              </a:spcBef>
              <a:spcAft>
                <a:spcPts val="0"/>
              </a:spcAft>
              <a:buNone/>
              <a:defRPr>
                <a:solidFill>
                  <a:srgbClr val="4285F4"/>
                </a:solidFill>
              </a:defRPr>
            </a:lvl4pPr>
            <a:lvl5pPr lvl="4" rtl="0">
              <a:spcBef>
                <a:spcPts val="0"/>
              </a:spcBef>
              <a:spcAft>
                <a:spcPts val="0"/>
              </a:spcAft>
              <a:buNone/>
              <a:defRPr>
                <a:solidFill>
                  <a:srgbClr val="4285F4"/>
                </a:solidFill>
              </a:defRPr>
            </a:lvl5pPr>
            <a:lvl6pPr lvl="5" rtl="0">
              <a:spcBef>
                <a:spcPts val="0"/>
              </a:spcBef>
              <a:spcAft>
                <a:spcPts val="0"/>
              </a:spcAft>
              <a:buNone/>
              <a:defRPr>
                <a:solidFill>
                  <a:srgbClr val="4285F4"/>
                </a:solidFill>
              </a:defRPr>
            </a:lvl6pPr>
            <a:lvl7pPr lvl="6" rtl="0">
              <a:spcBef>
                <a:spcPts val="0"/>
              </a:spcBef>
              <a:spcAft>
                <a:spcPts val="0"/>
              </a:spcAft>
              <a:buNone/>
              <a:defRPr>
                <a:solidFill>
                  <a:srgbClr val="4285F4"/>
                </a:solidFill>
              </a:defRPr>
            </a:lvl7pPr>
            <a:lvl8pPr lvl="7" rtl="0">
              <a:spcBef>
                <a:spcPts val="0"/>
              </a:spcBef>
              <a:spcAft>
                <a:spcPts val="0"/>
              </a:spcAft>
              <a:buNone/>
              <a:defRPr>
                <a:solidFill>
                  <a:srgbClr val="4285F4"/>
                </a:solidFill>
              </a:defRPr>
            </a:lvl8pPr>
            <a:lvl9pPr lvl="8" rtl="0">
              <a:spcBef>
                <a:spcPts val="0"/>
              </a:spcBef>
              <a:spcAft>
                <a:spcPts val="0"/>
              </a:spcAft>
              <a:buNone/>
              <a:defRPr>
                <a:solidFill>
                  <a:srgbClr val="4285F4"/>
                </a:solidFill>
              </a:defRPr>
            </a:lvl9pPr>
          </a:lstStyle>
          <a:p/>
        </p:txBody>
      </p:sp>
      <p:sp>
        <p:nvSpPr>
          <p:cNvPr id="52" name="Google Shape;52;p13"/>
          <p:cNvSpPr txBox="1"/>
          <p:nvPr>
            <p:ph idx="2" type="title"/>
          </p:nvPr>
        </p:nvSpPr>
        <p:spPr>
          <a:xfrm>
            <a:off x="808445" y="3862716"/>
            <a:ext cx="4495500" cy="408300"/>
          </a:xfrm>
          <a:prstGeom prst="rect">
            <a:avLst/>
          </a:prstGeom>
        </p:spPr>
        <p:txBody>
          <a:bodyPr anchorCtr="0" anchor="t" bIns="91425" lIns="91425" spcFirstLastPara="1" rIns="91425" wrap="square" tIns="91425">
            <a:normAutofit/>
          </a:bodyPr>
          <a:lstStyle>
            <a:lvl1pPr lvl="0" rtl="0">
              <a:lnSpc>
                <a:spcPct val="125000"/>
              </a:lnSpc>
              <a:spcBef>
                <a:spcPts val="0"/>
              </a:spcBef>
              <a:spcAft>
                <a:spcPts val="0"/>
              </a:spcAft>
              <a:buNone/>
              <a:defRPr sz="1500">
                <a:solidFill>
                  <a:srgbClr val="202124"/>
                </a:solidFill>
              </a:defRPr>
            </a:lvl1pPr>
            <a:lvl2pPr lvl="1" rtl="0">
              <a:spcBef>
                <a:spcPts val="0"/>
              </a:spcBef>
              <a:spcAft>
                <a:spcPts val="0"/>
              </a:spcAft>
              <a:buNone/>
              <a:defRPr sz="1500">
                <a:solidFill>
                  <a:srgbClr val="202124"/>
                </a:solidFill>
              </a:defRPr>
            </a:lvl2pPr>
            <a:lvl3pPr lvl="2" rtl="0">
              <a:spcBef>
                <a:spcPts val="0"/>
              </a:spcBef>
              <a:spcAft>
                <a:spcPts val="0"/>
              </a:spcAft>
              <a:buNone/>
              <a:defRPr sz="1500">
                <a:solidFill>
                  <a:srgbClr val="202124"/>
                </a:solidFill>
              </a:defRPr>
            </a:lvl3pPr>
            <a:lvl4pPr lvl="3" rtl="0">
              <a:spcBef>
                <a:spcPts val="0"/>
              </a:spcBef>
              <a:spcAft>
                <a:spcPts val="0"/>
              </a:spcAft>
              <a:buNone/>
              <a:defRPr sz="1500">
                <a:solidFill>
                  <a:srgbClr val="202124"/>
                </a:solidFill>
              </a:defRPr>
            </a:lvl4pPr>
            <a:lvl5pPr lvl="4" rtl="0">
              <a:spcBef>
                <a:spcPts val="0"/>
              </a:spcBef>
              <a:spcAft>
                <a:spcPts val="0"/>
              </a:spcAft>
              <a:buNone/>
              <a:defRPr sz="1500">
                <a:solidFill>
                  <a:srgbClr val="202124"/>
                </a:solidFill>
              </a:defRPr>
            </a:lvl5pPr>
            <a:lvl6pPr lvl="5" rtl="0">
              <a:spcBef>
                <a:spcPts val="0"/>
              </a:spcBef>
              <a:spcAft>
                <a:spcPts val="0"/>
              </a:spcAft>
              <a:buNone/>
              <a:defRPr sz="1500">
                <a:solidFill>
                  <a:srgbClr val="202124"/>
                </a:solidFill>
              </a:defRPr>
            </a:lvl6pPr>
            <a:lvl7pPr lvl="6" rtl="0">
              <a:spcBef>
                <a:spcPts val="0"/>
              </a:spcBef>
              <a:spcAft>
                <a:spcPts val="0"/>
              </a:spcAft>
              <a:buNone/>
              <a:defRPr sz="1500">
                <a:solidFill>
                  <a:srgbClr val="202124"/>
                </a:solidFill>
              </a:defRPr>
            </a:lvl7pPr>
            <a:lvl8pPr lvl="7" rtl="0">
              <a:spcBef>
                <a:spcPts val="0"/>
              </a:spcBef>
              <a:spcAft>
                <a:spcPts val="0"/>
              </a:spcAft>
              <a:buNone/>
              <a:defRPr sz="1500">
                <a:solidFill>
                  <a:srgbClr val="202124"/>
                </a:solidFill>
              </a:defRPr>
            </a:lvl8pPr>
            <a:lvl9pPr lvl="8" rtl="0">
              <a:spcBef>
                <a:spcPts val="0"/>
              </a:spcBef>
              <a:spcAft>
                <a:spcPts val="0"/>
              </a:spcAft>
              <a:buNone/>
              <a:defRPr sz="1500">
                <a:solidFill>
                  <a:srgbClr val="202124"/>
                </a:solidFill>
              </a:defRPr>
            </a:lvl9pPr>
          </a:lstStyle>
          <a:p/>
        </p:txBody>
      </p:sp>
      <p:sp>
        <p:nvSpPr>
          <p:cNvPr id="53" name="Google Shape;53;p13"/>
          <p:cNvSpPr txBox="1"/>
          <p:nvPr>
            <p:ph idx="3" type="title"/>
          </p:nvPr>
        </p:nvSpPr>
        <p:spPr>
          <a:xfrm>
            <a:off x="1436654" y="4523897"/>
            <a:ext cx="1569000" cy="479400"/>
          </a:xfrm>
          <a:prstGeom prst="rect">
            <a:avLst/>
          </a:prstGeom>
        </p:spPr>
        <p:txBody>
          <a:bodyPr anchorCtr="0" anchor="t" bIns="91425" lIns="91425" spcFirstLastPara="1" rIns="91425" wrap="square" tIns="91425">
            <a:normAutofit/>
          </a:bodyPr>
          <a:lstStyle>
            <a:lvl1pPr lvl="0" rtl="0">
              <a:lnSpc>
                <a:spcPct val="125000"/>
              </a:lnSpc>
              <a:spcBef>
                <a:spcPts val="0"/>
              </a:spcBef>
              <a:spcAft>
                <a:spcPts val="0"/>
              </a:spcAft>
              <a:buNone/>
              <a:defRPr sz="800">
                <a:solidFill>
                  <a:srgbClr val="202124"/>
                </a:solidFill>
              </a:defRPr>
            </a:lvl1pPr>
            <a:lvl2pPr lvl="1" rtl="0">
              <a:spcBef>
                <a:spcPts val="0"/>
              </a:spcBef>
              <a:spcAft>
                <a:spcPts val="0"/>
              </a:spcAft>
              <a:buNone/>
              <a:defRPr sz="800">
                <a:solidFill>
                  <a:srgbClr val="202124"/>
                </a:solidFill>
              </a:defRPr>
            </a:lvl2pPr>
            <a:lvl3pPr lvl="2" rtl="0">
              <a:spcBef>
                <a:spcPts val="0"/>
              </a:spcBef>
              <a:spcAft>
                <a:spcPts val="0"/>
              </a:spcAft>
              <a:buNone/>
              <a:defRPr sz="800">
                <a:solidFill>
                  <a:srgbClr val="202124"/>
                </a:solidFill>
              </a:defRPr>
            </a:lvl3pPr>
            <a:lvl4pPr lvl="3" rtl="0">
              <a:spcBef>
                <a:spcPts val="0"/>
              </a:spcBef>
              <a:spcAft>
                <a:spcPts val="0"/>
              </a:spcAft>
              <a:buNone/>
              <a:defRPr sz="800">
                <a:solidFill>
                  <a:srgbClr val="202124"/>
                </a:solidFill>
              </a:defRPr>
            </a:lvl4pPr>
            <a:lvl5pPr lvl="4" rtl="0">
              <a:spcBef>
                <a:spcPts val="0"/>
              </a:spcBef>
              <a:spcAft>
                <a:spcPts val="0"/>
              </a:spcAft>
              <a:buNone/>
              <a:defRPr sz="800">
                <a:solidFill>
                  <a:srgbClr val="202124"/>
                </a:solidFill>
              </a:defRPr>
            </a:lvl5pPr>
            <a:lvl6pPr lvl="5" rtl="0">
              <a:spcBef>
                <a:spcPts val="0"/>
              </a:spcBef>
              <a:spcAft>
                <a:spcPts val="0"/>
              </a:spcAft>
              <a:buNone/>
              <a:defRPr sz="800">
                <a:solidFill>
                  <a:srgbClr val="202124"/>
                </a:solidFill>
              </a:defRPr>
            </a:lvl6pPr>
            <a:lvl7pPr lvl="6" rtl="0">
              <a:spcBef>
                <a:spcPts val="0"/>
              </a:spcBef>
              <a:spcAft>
                <a:spcPts val="0"/>
              </a:spcAft>
              <a:buNone/>
              <a:defRPr sz="800">
                <a:solidFill>
                  <a:srgbClr val="202124"/>
                </a:solidFill>
              </a:defRPr>
            </a:lvl7pPr>
            <a:lvl8pPr lvl="7" rtl="0">
              <a:spcBef>
                <a:spcPts val="0"/>
              </a:spcBef>
              <a:spcAft>
                <a:spcPts val="0"/>
              </a:spcAft>
              <a:buNone/>
              <a:defRPr sz="800">
                <a:solidFill>
                  <a:srgbClr val="202124"/>
                </a:solidFill>
              </a:defRPr>
            </a:lvl8pPr>
            <a:lvl9pPr lvl="8" rtl="0">
              <a:spcBef>
                <a:spcPts val="0"/>
              </a:spcBef>
              <a:spcAft>
                <a:spcPts val="0"/>
              </a:spcAft>
              <a:buNone/>
              <a:defRPr sz="800">
                <a:solidFill>
                  <a:srgbClr val="202124"/>
                </a:solidFill>
              </a:defRPr>
            </a:lvl9pPr>
          </a:lstStyle>
          <a:p/>
        </p:txBody>
      </p:sp>
      <p:pic>
        <p:nvPicPr>
          <p:cNvPr id="54" name="Google Shape;54;p13"/>
          <p:cNvPicPr preferRelativeResize="0"/>
          <p:nvPr/>
        </p:nvPicPr>
        <p:blipFill rotWithShape="1">
          <a:blip r:embed="rId2">
            <a:alphaModFix/>
          </a:blip>
          <a:srcRect b="4816" l="-97458" r="1955" t="4816"/>
          <a:stretch/>
        </p:blipFill>
        <p:spPr>
          <a:xfrm>
            <a:off x="0" y="0"/>
            <a:ext cx="9144000" cy="1788207"/>
          </a:xfrm>
          <a:prstGeom prst="rect">
            <a:avLst/>
          </a:prstGeom>
          <a:noFill/>
          <a:ln>
            <a:noFill/>
          </a:ln>
        </p:spPr>
      </p:pic>
      <p:sp>
        <p:nvSpPr>
          <p:cNvPr id="55" name="Google Shape;55;p13"/>
          <p:cNvSpPr txBox="1"/>
          <p:nvPr>
            <p:ph idx="12" type="sldNum"/>
          </p:nvPr>
        </p:nvSpPr>
        <p:spPr>
          <a:xfrm>
            <a:off x="8556784" y="4749851"/>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Red Footer 1 1" showMasterSp="0">
  <p:cSld name="Blank Red Footer_1_1">
    <p:bg>
      <p:bgPr>
        <a:solidFill>
          <a:srgbClr val="FFFFFF"/>
        </a:solidFill>
      </p:bgPr>
    </p:bg>
    <p:spTree>
      <p:nvGrpSpPr>
        <p:cNvPr id="56" name="Shape 56"/>
        <p:cNvGrpSpPr/>
        <p:nvPr/>
      </p:nvGrpSpPr>
      <p:grpSpPr>
        <a:xfrm>
          <a:off x="0" y="0"/>
          <a:ext cx="0" cy="0"/>
          <a:chOff x="0" y="0"/>
          <a:chExt cx="0" cy="0"/>
        </a:xfrm>
      </p:grpSpPr>
      <p:cxnSp>
        <p:nvCxnSpPr>
          <p:cNvPr id="57" name="Google Shape;57;p14"/>
          <p:cNvCxnSpPr/>
          <p:nvPr/>
        </p:nvCxnSpPr>
        <p:spPr>
          <a:xfrm>
            <a:off x="75" y="524238"/>
            <a:ext cx="9144000" cy="0"/>
          </a:xfrm>
          <a:prstGeom prst="straightConnector1">
            <a:avLst/>
          </a:prstGeom>
          <a:noFill/>
          <a:ln cap="flat" cmpd="sng" w="9525">
            <a:solidFill>
              <a:srgbClr val="EFEFEF"/>
            </a:solidFill>
            <a:prstDash val="solid"/>
            <a:round/>
            <a:headEnd len="med" w="med" type="none"/>
            <a:tailEnd len="med" w="med" type="none"/>
          </a:ln>
        </p:spPr>
      </p:cxnSp>
      <p:sp>
        <p:nvSpPr>
          <p:cNvPr id="58" name="Google Shape;58;p14"/>
          <p:cNvSpPr txBox="1"/>
          <p:nvPr/>
        </p:nvSpPr>
        <p:spPr>
          <a:xfrm>
            <a:off x="252225" y="87325"/>
            <a:ext cx="5862900" cy="476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100">
                <a:solidFill>
                  <a:srgbClr val="222222"/>
                </a:solidFill>
                <a:latin typeface="Google Sans"/>
                <a:ea typeface="Google Sans"/>
                <a:cs typeface="Google Sans"/>
                <a:sym typeface="Google Sans"/>
              </a:rPr>
              <a:t>2021 Solution Challenge: Problem Identification</a:t>
            </a:r>
            <a:endParaRPr sz="1100">
              <a:solidFill>
                <a:srgbClr val="222222"/>
              </a:solidFill>
              <a:latin typeface="Google Sans"/>
              <a:ea typeface="Google Sans"/>
              <a:cs typeface="Google Sans"/>
              <a:sym typeface="Google Sans"/>
            </a:endParaRPr>
          </a:p>
        </p:txBody>
      </p:sp>
      <p:pic>
        <p:nvPicPr>
          <p:cNvPr id="59" name="Google Shape;59;p14"/>
          <p:cNvPicPr preferRelativeResize="0"/>
          <p:nvPr/>
        </p:nvPicPr>
        <p:blipFill>
          <a:blip r:embed="rId2">
            <a:alphaModFix/>
          </a:blip>
          <a:stretch>
            <a:fillRect/>
          </a:stretch>
        </p:blipFill>
        <p:spPr>
          <a:xfrm>
            <a:off x="6519812" y="186775"/>
            <a:ext cx="2370692" cy="171000"/>
          </a:xfrm>
          <a:prstGeom prst="rect">
            <a:avLst/>
          </a:prstGeom>
          <a:noFill/>
          <a:ln>
            <a:noFill/>
          </a:ln>
        </p:spPr>
      </p:pic>
    </p:spTree>
  </p:cSld>
  <p:clrMapOvr>
    <a:masterClrMapping/>
  </p:clrMapOvr>
  <p:extLst>
    <p:ext uri="{DCECCB84-F9BA-43D5-87BE-67443E8EF086}">
      <p15:sldGuideLst>
        <p15:guide id="1" pos="189">
          <p15:clr>
            <a:srgbClr val="FA7B17"/>
          </p15:clr>
        </p15:guide>
        <p15:guide id="2" pos="5571">
          <p15:clr>
            <a:srgbClr val="FA7B17"/>
          </p15:clr>
        </p15:guide>
        <p15:guide id="3" orient="horz" pos="3097">
          <p15:clr>
            <a:srgbClr val="FA7B17"/>
          </p15:clr>
        </p15:guide>
        <p15:guide id="4" orient="horz" pos="2973">
          <p15:clr>
            <a:srgbClr val="FA7B17"/>
          </p15:clr>
        </p15:guide>
      </p15:sldGuideLst>
    </p:ext>
  </p:extLst>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1">
    <p:spTree>
      <p:nvGrpSpPr>
        <p:cNvPr id="60" name="Shape 60"/>
        <p:cNvGrpSpPr/>
        <p:nvPr/>
      </p:nvGrpSpPr>
      <p:grpSpPr>
        <a:xfrm>
          <a:off x="0" y="0"/>
          <a:ext cx="0" cy="0"/>
          <a:chOff x="0" y="0"/>
          <a:chExt cx="0" cy="0"/>
        </a:xfrm>
      </p:grpSpPr>
      <p:sp>
        <p:nvSpPr>
          <p:cNvPr id="61" name="Google Shape;61;p15"/>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62" name="Google Shape;62;p15"/>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63" name="Google Shape;63;p1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cxnSp>
        <p:nvCxnSpPr>
          <p:cNvPr id="64" name="Google Shape;64;p15"/>
          <p:cNvCxnSpPr/>
          <p:nvPr/>
        </p:nvCxnSpPr>
        <p:spPr>
          <a:xfrm>
            <a:off x="75" y="524238"/>
            <a:ext cx="9144000" cy="0"/>
          </a:xfrm>
          <a:prstGeom prst="straightConnector1">
            <a:avLst/>
          </a:prstGeom>
          <a:noFill/>
          <a:ln cap="flat" cmpd="sng" w="9525">
            <a:solidFill>
              <a:srgbClr val="EFEFEF"/>
            </a:solidFill>
            <a:prstDash val="solid"/>
            <a:round/>
            <a:headEnd len="med" w="med" type="none"/>
            <a:tailEnd len="med" w="med" type="none"/>
          </a:ln>
        </p:spPr>
      </p:cxnSp>
      <p:sp>
        <p:nvSpPr>
          <p:cNvPr id="65" name="Google Shape;65;p15"/>
          <p:cNvSpPr txBox="1"/>
          <p:nvPr/>
        </p:nvSpPr>
        <p:spPr>
          <a:xfrm>
            <a:off x="252225" y="87325"/>
            <a:ext cx="5862900" cy="476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100">
                <a:solidFill>
                  <a:srgbClr val="222222"/>
                </a:solidFill>
                <a:latin typeface="Google Sans"/>
                <a:ea typeface="Google Sans"/>
                <a:cs typeface="Google Sans"/>
                <a:sym typeface="Google Sans"/>
              </a:rPr>
              <a:t>2021 Solution Challenge: </a:t>
            </a:r>
            <a:r>
              <a:rPr lang="en" sz="1050">
                <a:solidFill>
                  <a:srgbClr val="3C4043"/>
                </a:solidFill>
                <a:highlight>
                  <a:srgbClr val="FFFFFF"/>
                </a:highlight>
                <a:latin typeface="Roboto"/>
                <a:ea typeface="Roboto"/>
                <a:cs typeface="Roboto"/>
                <a:sym typeface="Roboto"/>
              </a:rPr>
              <a:t>Design Day Lead Guide</a:t>
            </a:r>
            <a:endParaRPr sz="1100">
              <a:solidFill>
                <a:srgbClr val="222222"/>
              </a:solidFill>
              <a:latin typeface="Google Sans"/>
              <a:ea typeface="Google Sans"/>
              <a:cs typeface="Google Sans"/>
              <a:sym typeface="Google Sans"/>
            </a:endParaRPr>
          </a:p>
          <a:p>
            <a:pPr indent="0" lvl="0" marL="0" rtl="0" algn="l">
              <a:lnSpc>
                <a:spcPct val="115000"/>
              </a:lnSpc>
              <a:spcBef>
                <a:spcPts val="0"/>
              </a:spcBef>
              <a:spcAft>
                <a:spcPts val="0"/>
              </a:spcAft>
              <a:buClr>
                <a:srgbClr val="000000"/>
              </a:buClr>
              <a:buSzPts val="1100"/>
              <a:buFont typeface="Arial"/>
              <a:buNone/>
            </a:pPr>
            <a:r>
              <a:t/>
            </a:r>
            <a:endParaRPr sz="1100">
              <a:solidFill>
                <a:srgbClr val="222222"/>
              </a:solidFill>
              <a:latin typeface="Google Sans"/>
              <a:ea typeface="Google Sans"/>
              <a:cs typeface="Google Sans"/>
              <a:sym typeface="Google Sans"/>
            </a:endParaRPr>
          </a:p>
        </p:txBody>
      </p:sp>
      <p:pic>
        <p:nvPicPr>
          <p:cNvPr id="66" name="Google Shape;66;p15"/>
          <p:cNvPicPr preferRelativeResize="0"/>
          <p:nvPr/>
        </p:nvPicPr>
        <p:blipFill>
          <a:blip r:embed="rId2">
            <a:alphaModFix/>
          </a:blip>
          <a:stretch>
            <a:fillRect/>
          </a:stretch>
        </p:blipFill>
        <p:spPr>
          <a:xfrm>
            <a:off x="6519812" y="186775"/>
            <a:ext cx="2370692" cy="171000"/>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 image 1">
  <p:cSld name="SECTION_HEADER_2">
    <p:spTree>
      <p:nvGrpSpPr>
        <p:cNvPr id="67" name="Shape 67"/>
        <p:cNvGrpSpPr/>
        <p:nvPr/>
      </p:nvGrpSpPr>
      <p:grpSpPr>
        <a:xfrm>
          <a:off x="0" y="0"/>
          <a:ext cx="0" cy="0"/>
          <a:chOff x="0" y="0"/>
          <a:chExt cx="0" cy="0"/>
        </a:xfrm>
      </p:grpSpPr>
      <p:pic>
        <p:nvPicPr>
          <p:cNvPr id="68" name="Google Shape;68;p16"/>
          <p:cNvPicPr preferRelativeResize="0"/>
          <p:nvPr/>
        </p:nvPicPr>
        <p:blipFill rotWithShape="1">
          <a:blip r:embed="rId2">
            <a:alphaModFix/>
          </a:blip>
          <a:srcRect b="0" l="0" r="16394" t="0"/>
          <a:stretch/>
        </p:blipFill>
        <p:spPr>
          <a:xfrm>
            <a:off x="5125824" y="845225"/>
            <a:ext cx="4018174" cy="3482750"/>
          </a:xfrm>
          <a:prstGeom prst="rect">
            <a:avLst/>
          </a:prstGeom>
          <a:noFill/>
          <a:ln>
            <a:noFill/>
          </a:ln>
        </p:spPr>
      </p:pic>
      <p:sp>
        <p:nvSpPr>
          <p:cNvPr id="69" name="Google Shape;69;p16"/>
          <p:cNvSpPr txBox="1"/>
          <p:nvPr>
            <p:ph type="title"/>
          </p:nvPr>
        </p:nvSpPr>
        <p:spPr>
          <a:xfrm>
            <a:off x="411475" y="1783075"/>
            <a:ext cx="4018200" cy="12051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b="0" sz="3000"/>
            </a:lvl1pPr>
            <a:lvl2pPr lvl="1" rtl="0" algn="ctr">
              <a:spcBef>
                <a:spcPts val="0"/>
              </a:spcBef>
              <a:spcAft>
                <a:spcPts val="0"/>
              </a:spcAft>
              <a:buSzPts val="3600"/>
              <a:buNone/>
              <a:defRPr b="0" sz="3600"/>
            </a:lvl2pPr>
            <a:lvl3pPr lvl="2" rtl="0" algn="ctr">
              <a:spcBef>
                <a:spcPts val="0"/>
              </a:spcBef>
              <a:spcAft>
                <a:spcPts val="0"/>
              </a:spcAft>
              <a:buSzPts val="3600"/>
              <a:buNone/>
              <a:defRPr b="0" sz="3600"/>
            </a:lvl3pPr>
            <a:lvl4pPr lvl="3" rtl="0" algn="ctr">
              <a:spcBef>
                <a:spcPts val="0"/>
              </a:spcBef>
              <a:spcAft>
                <a:spcPts val="0"/>
              </a:spcAft>
              <a:buSzPts val="3600"/>
              <a:buNone/>
              <a:defRPr b="0" sz="3600"/>
            </a:lvl4pPr>
            <a:lvl5pPr lvl="4" rtl="0" algn="ctr">
              <a:spcBef>
                <a:spcPts val="0"/>
              </a:spcBef>
              <a:spcAft>
                <a:spcPts val="0"/>
              </a:spcAft>
              <a:buSzPts val="3600"/>
              <a:buNone/>
              <a:defRPr b="0" sz="3600"/>
            </a:lvl5pPr>
            <a:lvl6pPr lvl="5" rtl="0" algn="ctr">
              <a:spcBef>
                <a:spcPts val="0"/>
              </a:spcBef>
              <a:spcAft>
                <a:spcPts val="0"/>
              </a:spcAft>
              <a:buSzPts val="3600"/>
              <a:buNone/>
              <a:defRPr b="0" sz="3600"/>
            </a:lvl6pPr>
            <a:lvl7pPr lvl="6" rtl="0" algn="ctr">
              <a:spcBef>
                <a:spcPts val="0"/>
              </a:spcBef>
              <a:spcAft>
                <a:spcPts val="0"/>
              </a:spcAft>
              <a:buSzPts val="3600"/>
              <a:buNone/>
              <a:defRPr b="0" sz="3600"/>
            </a:lvl7pPr>
            <a:lvl8pPr lvl="7" rtl="0" algn="ctr">
              <a:spcBef>
                <a:spcPts val="0"/>
              </a:spcBef>
              <a:spcAft>
                <a:spcPts val="0"/>
              </a:spcAft>
              <a:buSzPts val="3600"/>
              <a:buNone/>
              <a:defRPr b="0" sz="3600"/>
            </a:lvl8pPr>
            <a:lvl9pPr lvl="8" rtl="0" algn="ctr">
              <a:spcBef>
                <a:spcPts val="0"/>
              </a:spcBef>
              <a:spcAft>
                <a:spcPts val="0"/>
              </a:spcAft>
              <a:buSzPts val="3600"/>
              <a:buNone/>
              <a:defRPr b="0" sz="3600"/>
            </a:lvl9pPr>
          </a:lstStyle>
          <a:p/>
        </p:txBody>
      </p:sp>
      <p:sp>
        <p:nvSpPr>
          <p:cNvPr id="70" name="Google Shape;70;p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ulleted list">
  <p:cSld name="CUSTOM_3">
    <p:spTree>
      <p:nvGrpSpPr>
        <p:cNvPr id="71" name="Shape 71"/>
        <p:cNvGrpSpPr/>
        <p:nvPr/>
      </p:nvGrpSpPr>
      <p:grpSpPr>
        <a:xfrm>
          <a:off x="0" y="0"/>
          <a:ext cx="0" cy="0"/>
          <a:chOff x="0" y="0"/>
          <a:chExt cx="0" cy="0"/>
        </a:xfrm>
      </p:grpSpPr>
      <p:pic>
        <p:nvPicPr>
          <p:cNvPr id="72" name="Google Shape;72;p17"/>
          <p:cNvPicPr preferRelativeResize="0"/>
          <p:nvPr/>
        </p:nvPicPr>
        <p:blipFill>
          <a:blip r:embed="rId2">
            <a:alphaModFix/>
          </a:blip>
          <a:stretch>
            <a:fillRect/>
          </a:stretch>
        </p:blipFill>
        <p:spPr>
          <a:xfrm>
            <a:off x="4215049" y="0"/>
            <a:ext cx="4928951" cy="5143499"/>
          </a:xfrm>
          <a:prstGeom prst="rect">
            <a:avLst/>
          </a:prstGeom>
          <a:noFill/>
          <a:ln>
            <a:noFill/>
          </a:ln>
        </p:spPr>
      </p:pic>
      <p:sp>
        <p:nvSpPr>
          <p:cNvPr id="73" name="Google Shape;73;p17"/>
          <p:cNvSpPr txBox="1"/>
          <p:nvPr>
            <p:ph type="title"/>
          </p:nvPr>
        </p:nvSpPr>
        <p:spPr>
          <a:xfrm>
            <a:off x="411480" y="374899"/>
            <a:ext cx="8520600" cy="7434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4" name="Google Shape;74;p17"/>
          <p:cNvSpPr txBox="1"/>
          <p:nvPr>
            <p:ph idx="1" type="body"/>
          </p:nvPr>
        </p:nvSpPr>
        <p:spPr>
          <a:xfrm>
            <a:off x="411475" y="1737350"/>
            <a:ext cx="3875700" cy="3060300"/>
          </a:xfrm>
          <a:prstGeom prst="rect">
            <a:avLst/>
          </a:prstGeom>
        </p:spPr>
        <p:txBody>
          <a:bodyPr anchorCtr="0" anchor="t" bIns="91425" lIns="91425" spcFirstLastPara="1" rIns="91425" wrap="square" tIns="91425">
            <a:normAutofit/>
          </a:bodyPr>
          <a:lstStyle>
            <a:lvl1pPr indent="-342900" lvl="0" marL="457200" rtl="0">
              <a:lnSpc>
                <a:spcPct val="200000"/>
              </a:lnSpc>
              <a:spcBef>
                <a:spcPts val="0"/>
              </a:spcBef>
              <a:spcAft>
                <a:spcPts val="0"/>
              </a:spcAft>
              <a:buClr>
                <a:srgbClr val="000000"/>
              </a:buClr>
              <a:buSzPts val="1800"/>
              <a:buFont typeface="Google Sans"/>
              <a:buChar char="●"/>
              <a:defRPr>
                <a:solidFill>
                  <a:srgbClr val="000000"/>
                </a:solidFill>
                <a:latin typeface="Google Sans"/>
                <a:ea typeface="Google Sans"/>
                <a:cs typeface="Google Sans"/>
                <a:sym typeface="Google Sans"/>
              </a:defRPr>
            </a:lvl1pPr>
            <a:lvl2pPr indent="-317500" lvl="1" marL="914400" rtl="0">
              <a:lnSpc>
                <a:spcPct val="200000"/>
              </a:lnSpc>
              <a:spcBef>
                <a:spcPts val="0"/>
              </a:spcBef>
              <a:spcAft>
                <a:spcPts val="0"/>
              </a:spcAft>
              <a:buClr>
                <a:srgbClr val="000000"/>
              </a:buClr>
              <a:buSzPts val="1400"/>
              <a:buFont typeface="Google Sans"/>
              <a:buChar char="○"/>
              <a:defRPr>
                <a:solidFill>
                  <a:srgbClr val="000000"/>
                </a:solidFill>
                <a:latin typeface="Google Sans"/>
                <a:ea typeface="Google Sans"/>
                <a:cs typeface="Google Sans"/>
                <a:sym typeface="Google Sans"/>
              </a:defRPr>
            </a:lvl2pPr>
            <a:lvl3pPr indent="-317500" lvl="2" marL="1371600" rtl="0">
              <a:lnSpc>
                <a:spcPct val="200000"/>
              </a:lnSpc>
              <a:spcBef>
                <a:spcPts val="0"/>
              </a:spcBef>
              <a:spcAft>
                <a:spcPts val="0"/>
              </a:spcAft>
              <a:buClr>
                <a:srgbClr val="000000"/>
              </a:buClr>
              <a:buSzPts val="1400"/>
              <a:buFont typeface="Google Sans"/>
              <a:buChar char="■"/>
              <a:defRPr>
                <a:solidFill>
                  <a:srgbClr val="000000"/>
                </a:solidFill>
                <a:latin typeface="Google Sans"/>
                <a:ea typeface="Google Sans"/>
                <a:cs typeface="Google Sans"/>
                <a:sym typeface="Google Sans"/>
              </a:defRPr>
            </a:lvl3pPr>
            <a:lvl4pPr indent="-317500" lvl="3" marL="1828800" rtl="0">
              <a:lnSpc>
                <a:spcPct val="200000"/>
              </a:lnSpc>
              <a:spcBef>
                <a:spcPts val="0"/>
              </a:spcBef>
              <a:spcAft>
                <a:spcPts val="0"/>
              </a:spcAft>
              <a:buClr>
                <a:srgbClr val="000000"/>
              </a:buClr>
              <a:buSzPts val="1400"/>
              <a:buFont typeface="Google Sans"/>
              <a:buChar char="●"/>
              <a:defRPr>
                <a:solidFill>
                  <a:srgbClr val="000000"/>
                </a:solidFill>
                <a:latin typeface="Google Sans"/>
                <a:ea typeface="Google Sans"/>
                <a:cs typeface="Google Sans"/>
                <a:sym typeface="Google Sans"/>
              </a:defRPr>
            </a:lvl4pPr>
            <a:lvl5pPr indent="-317500" lvl="4" marL="2286000" rtl="0">
              <a:lnSpc>
                <a:spcPct val="200000"/>
              </a:lnSpc>
              <a:spcBef>
                <a:spcPts val="0"/>
              </a:spcBef>
              <a:spcAft>
                <a:spcPts val="0"/>
              </a:spcAft>
              <a:buClr>
                <a:srgbClr val="000000"/>
              </a:buClr>
              <a:buSzPts val="1400"/>
              <a:buFont typeface="Google Sans"/>
              <a:buChar char="○"/>
              <a:defRPr>
                <a:solidFill>
                  <a:srgbClr val="000000"/>
                </a:solidFill>
                <a:latin typeface="Google Sans"/>
                <a:ea typeface="Google Sans"/>
                <a:cs typeface="Google Sans"/>
                <a:sym typeface="Google Sans"/>
              </a:defRPr>
            </a:lvl5pPr>
            <a:lvl6pPr indent="-317500" lvl="5" marL="2743200" rtl="0">
              <a:lnSpc>
                <a:spcPct val="200000"/>
              </a:lnSpc>
              <a:spcBef>
                <a:spcPts val="0"/>
              </a:spcBef>
              <a:spcAft>
                <a:spcPts val="0"/>
              </a:spcAft>
              <a:buClr>
                <a:srgbClr val="000000"/>
              </a:buClr>
              <a:buSzPts val="1400"/>
              <a:buFont typeface="Google Sans"/>
              <a:buChar char="■"/>
              <a:defRPr>
                <a:solidFill>
                  <a:srgbClr val="000000"/>
                </a:solidFill>
                <a:latin typeface="Google Sans"/>
                <a:ea typeface="Google Sans"/>
                <a:cs typeface="Google Sans"/>
                <a:sym typeface="Google Sans"/>
              </a:defRPr>
            </a:lvl6pPr>
            <a:lvl7pPr indent="-317500" lvl="6" marL="3200400" rtl="0">
              <a:lnSpc>
                <a:spcPct val="200000"/>
              </a:lnSpc>
              <a:spcBef>
                <a:spcPts val="0"/>
              </a:spcBef>
              <a:spcAft>
                <a:spcPts val="0"/>
              </a:spcAft>
              <a:buClr>
                <a:srgbClr val="000000"/>
              </a:buClr>
              <a:buSzPts val="1400"/>
              <a:buFont typeface="Google Sans"/>
              <a:buChar char="●"/>
              <a:defRPr>
                <a:solidFill>
                  <a:srgbClr val="000000"/>
                </a:solidFill>
                <a:latin typeface="Google Sans"/>
                <a:ea typeface="Google Sans"/>
                <a:cs typeface="Google Sans"/>
                <a:sym typeface="Google Sans"/>
              </a:defRPr>
            </a:lvl7pPr>
            <a:lvl8pPr indent="-317500" lvl="7" marL="3657600" rtl="0">
              <a:lnSpc>
                <a:spcPct val="200000"/>
              </a:lnSpc>
              <a:spcBef>
                <a:spcPts val="0"/>
              </a:spcBef>
              <a:spcAft>
                <a:spcPts val="0"/>
              </a:spcAft>
              <a:buClr>
                <a:srgbClr val="000000"/>
              </a:buClr>
              <a:buSzPts val="1400"/>
              <a:buFont typeface="Google Sans"/>
              <a:buChar char="○"/>
              <a:defRPr>
                <a:solidFill>
                  <a:srgbClr val="000000"/>
                </a:solidFill>
                <a:latin typeface="Google Sans"/>
                <a:ea typeface="Google Sans"/>
                <a:cs typeface="Google Sans"/>
                <a:sym typeface="Google Sans"/>
              </a:defRPr>
            </a:lvl8pPr>
            <a:lvl9pPr indent="-317500" lvl="8" marL="4114800" rtl="0">
              <a:lnSpc>
                <a:spcPct val="200000"/>
              </a:lnSpc>
              <a:spcBef>
                <a:spcPts val="0"/>
              </a:spcBef>
              <a:spcAft>
                <a:spcPts val="0"/>
              </a:spcAft>
              <a:buClr>
                <a:srgbClr val="000000"/>
              </a:buClr>
              <a:buSzPts val="1400"/>
              <a:buFont typeface="Google Sans"/>
              <a:buChar char="■"/>
              <a:defRPr>
                <a:solidFill>
                  <a:srgbClr val="000000"/>
                </a:solidFill>
                <a:latin typeface="Google Sans"/>
                <a:ea typeface="Google Sans"/>
                <a:cs typeface="Google Sans"/>
                <a:sym typeface="Google Sans"/>
              </a:defRPr>
            </a:lvl9pPr>
          </a:lstStyle>
          <a:p/>
        </p:txBody>
      </p:sp>
      <p:sp>
        <p:nvSpPr>
          <p:cNvPr id="75" name="Google Shape;75;p17"/>
          <p:cNvSpPr txBox="1"/>
          <p:nvPr>
            <p:ph idx="2" type="subTitle"/>
          </p:nvPr>
        </p:nvSpPr>
        <p:spPr>
          <a:xfrm>
            <a:off x="411474" y="918973"/>
            <a:ext cx="5407500" cy="540900"/>
          </a:xfrm>
          <a:prstGeom prst="rect">
            <a:avLst/>
          </a:prstGeom>
        </p:spPr>
        <p:txBody>
          <a:bodyPr anchorCtr="0" anchor="t" bIns="91425" lIns="91425" spcFirstLastPara="1" rIns="91425" wrap="square" tIns="91425">
            <a:normAutofit/>
          </a:bodyPr>
          <a:lstStyle>
            <a:lvl1pPr lvl="0" rtl="0">
              <a:spcBef>
                <a:spcPts val="0"/>
              </a:spcBef>
              <a:spcAft>
                <a:spcPts val="0"/>
              </a:spcAft>
              <a:buSzPts val="2200"/>
              <a:buNone/>
              <a:defRPr sz="22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p:cSld name="TITLE_2">
    <p:spTree>
      <p:nvGrpSpPr>
        <p:cNvPr id="76" name="Shape 76"/>
        <p:cNvGrpSpPr/>
        <p:nvPr/>
      </p:nvGrpSpPr>
      <p:grpSpPr>
        <a:xfrm>
          <a:off x="0" y="0"/>
          <a:ext cx="0" cy="0"/>
          <a:chOff x="0" y="0"/>
          <a:chExt cx="0" cy="0"/>
        </a:xfrm>
      </p:grpSpPr>
      <p:sp>
        <p:nvSpPr>
          <p:cNvPr id="77" name="Google Shape;77;p18"/>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78" name="Google Shape;78;p18"/>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79" name="Google Shape;79;p1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cxnSp>
        <p:nvCxnSpPr>
          <p:cNvPr id="80" name="Google Shape;80;p18"/>
          <p:cNvCxnSpPr/>
          <p:nvPr/>
        </p:nvCxnSpPr>
        <p:spPr>
          <a:xfrm>
            <a:off x="75" y="524238"/>
            <a:ext cx="9144000" cy="0"/>
          </a:xfrm>
          <a:prstGeom prst="straightConnector1">
            <a:avLst/>
          </a:prstGeom>
          <a:noFill/>
          <a:ln cap="flat" cmpd="sng" w="9525">
            <a:solidFill>
              <a:srgbClr val="EFEFEF"/>
            </a:solidFill>
            <a:prstDash val="solid"/>
            <a:round/>
            <a:headEnd len="med" w="med" type="none"/>
            <a:tailEnd len="med" w="med" type="none"/>
          </a:ln>
        </p:spPr>
      </p:cxnSp>
      <p:sp>
        <p:nvSpPr>
          <p:cNvPr id="81" name="Google Shape;81;p18"/>
          <p:cNvSpPr txBox="1"/>
          <p:nvPr/>
        </p:nvSpPr>
        <p:spPr>
          <a:xfrm>
            <a:off x="252225" y="87325"/>
            <a:ext cx="5862900" cy="476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100">
                <a:solidFill>
                  <a:srgbClr val="222222"/>
                </a:solidFill>
                <a:latin typeface="Google Sans"/>
                <a:ea typeface="Google Sans"/>
                <a:cs typeface="Google Sans"/>
                <a:sym typeface="Google Sans"/>
              </a:rPr>
              <a:t>2021 Solution Challenge: </a:t>
            </a:r>
            <a:r>
              <a:rPr lang="en" sz="1050">
                <a:solidFill>
                  <a:srgbClr val="3C4043"/>
                </a:solidFill>
                <a:highlight>
                  <a:srgbClr val="FFFFFF"/>
                </a:highlight>
                <a:latin typeface="Roboto"/>
                <a:ea typeface="Roboto"/>
                <a:cs typeface="Roboto"/>
                <a:sym typeface="Roboto"/>
              </a:rPr>
              <a:t>Design Day Lead Guide</a:t>
            </a:r>
            <a:endParaRPr sz="1100">
              <a:solidFill>
                <a:srgbClr val="222222"/>
              </a:solidFill>
              <a:latin typeface="Google Sans"/>
              <a:ea typeface="Google Sans"/>
              <a:cs typeface="Google Sans"/>
              <a:sym typeface="Google Sans"/>
            </a:endParaRPr>
          </a:p>
          <a:p>
            <a:pPr indent="0" lvl="0" marL="0" rtl="0" algn="l">
              <a:lnSpc>
                <a:spcPct val="115000"/>
              </a:lnSpc>
              <a:spcBef>
                <a:spcPts val="0"/>
              </a:spcBef>
              <a:spcAft>
                <a:spcPts val="0"/>
              </a:spcAft>
              <a:buClr>
                <a:srgbClr val="000000"/>
              </a:buClr>
              <a:buSzPts val="1100"/>
              <a:buFont typeface="Arial"/>
              <a:buNone/>
            </a:pPr>
            <a:r>
              <a:t/>
            </a:r>
            <a:endParaRPr sz="1100">
              <a:solidFill>
                <a:srgbClr val="222222"/>
              </a:solidFill>
              <a:latin typeface="Google Sans"/>
              <a:ea typeface="Google Sans"/>
              <a:cs typeface="Google Sans"/>
              <a:sym typeface="Google Sans"/>
            </a:endParaRPr>
          </a:p>
        </p:txBody>
      </p:sp>
      <p:pic>
        <p:nvPicPr>
          <p:cNvPr id="82" name="Google Shape;82;p18"/>
          <p:cNvPicPr preferRelativeResize="0"/>
          <p:nvPr/>
        </p:nvPicPr>
        <p:blipFill>
          <a:blip r:embed="rId2">
            <a:alphaModFix/>
          </a:blip>
          <a:stretch>
            <a:fillRect/>
          </a:stretch>
        </p:blipFill>
        <p:spPr>
          <a:xfrm>
            <a:off x="6519812" y="186775"/>
            <a:ext cx="2370692" cy="1710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1" name="Shape 11"/>
        <p:cNvGrpSpPr/>
        <p:nvPr/>
      </p:nvGrpSpPr>
      <p:grpSpPr>
        <a:xfrm>
          <a:off x="0" y="0"/>
          <a:ext cx="0" cy="0"/>
          <a:chOff x="0" y="0"/>
          <a:chExt cx="0" cy="0"/>
        </a:xfrm>
      </p:grpSpPr>
      <p:sp>
        <p:nvSpPr>
          <p:cNvPr id="12" name="Google Shape;12;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3" name="Google Shape;13;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4" name="Shape 14"/>
        <p:cNvGrpSpPr/>
        <p:nvPr/>
      </p:nvGrpSpPr>
      <p:grpSpPr>
        <a:xfrm>
          <a:off x="0" y="0"/>
          <a:ext cx="0" cy="0"/>
          <a:chOff x="0" y="0"/>
          <a:chExt cx="0" cy="0"/>
        </a:xfrm>
      </p:grpSpPr>
      <p:sp>
        <p:nvSpPr>
          <p:cNvPr id="15" name="Google Shape;15;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6" name="Google Shape;16;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7" name="Google Shape;17;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8" name="Shape 18"/>
        <p:cNvGrpSpPr/>
        <p:nvPr/>
      </p:nvGrpSpPr>
      <p:grpSpPr>
        <a:xfrm>
          <a:off x="0" y="0"/>
          <a:ext cx="0" cy="0"/>
          <a:chOff x="0" y="0"/>
          <a:chExt cx="0" cy="0"/>
        </a:xfrm>
      </p:grpSpPr>
      <p:sp>
        <p:nvSpPr>
          <p:cNvPr id="19" name="Google Shape;19;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0" name="Google Shape;20;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1" name="Google Shape;21;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2" name="Google Shape;22;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3" name="Shape 23"/>
        <p:cNvGrpSpPr/>
        <p:nvPr/>
      </p:nvGrpSpPr>
      <p:grpSpPr>
        <a:xfrm>
          <a:off x="0" y="0"/>
          <a:ext cx="0" cy="0"/>
          <a:chOff x="0" y="0"/>
          <a:chExt cx="0" cy="0"/>
        </a:xfrm>
      </p:grpSpPr>
      <p:sp>
        <p:nvSpPr>
          <p:cNvPr id="24" name="Google Shape;24;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5" name="Google Shape;25;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6" name="Shape 26"/>
        <p:cNvGrpSpPr/>
        <p:nvPr/>
      </p:nvGrpSpPr>
      <p:grpSpPr>
        <a:xfrm>
          <a:off x="0" y="0"/>
          <a:ext cx="0" cy="0"/>
          <a:chOff x="0" y="0"/>
          <a:chExt cx="0" cy="0"/>
        </a:xfrm>
      </p:grpSpPr>
      <p:sp>
        <p:nvSpPr>
          <p:cNvPr id="27" name="Google Shape;27;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28" name="Google Shape;28;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9" name="Google Shape;29;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0" name="Shape 30"/>
        <p:cNvGrpSpPr/>
        <p:nvPr/>
      </p:nvGrpSpPr>
      <p:grpSpPr>
        <a:xfrm>
          <a:off x="0" y="0"/>
          <a:ext cx="0" cy="0"/>
          <a:chOff x="0" y="0"/>
          <a:chExt cx="0" cy="0"/>
        </a:xfrm>
      </p:grpSpPr>
      <p:sp>
        <p:nvSpPr>
          <p:cNvPr id="31" name="Google Shape;31;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2" name="Google Shape;32;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3" name="Shape 33"/>
        <p:cNvGrpSpPr/>
        <p:nvPr/>
      </p:nvGrpSpPr>
      <p:grpSpPr>
        <a:xfrm>
          <a:off x="0" y="0"/>
          <a:ext cx="0" cy="0"/>
          <a:chOff x="0" y="0"/>
          <a:chExt cx="0" cy="0"/>
        </a:xfrm>
      </p:grpSpPr>
      <p:sp>
        <p:nvSpPr>
          <p:cNvPr id="34" name="Google Shape;34;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6" name="Google Shape;36;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7" name="Google Shape;37;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38" name="Google Shape;38;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9" name="Shape 39"/>
        <p:cNvGrpSpPr/>
        <p:nvPr/>
      </p:nvGrpSpPr>
      <p:grpSpPr>
        <a:xfrm>
          <a:off x="0" y="0"/>
          <a:ext cx="0" cy="0"/>
          <a:chOff x="0" y="0"/>
          <a:chExt cx="0" cy="0"/>
        </a:xfrm>
      </p:grpSpPr>
      <p:sp>
        <p:nvSpPr>
          <p:cNvPr id="40" name="Google Shape;40;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1" name="Google Shape;41;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18" Type="http://schemas.openxmlformats.org/officeDocument/2006/relationships/theme" Target="../theme/theme1.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14.png"/><Relationship Id="rId4" Type="http://schemas.openxmlformats.org/officeDocument/2006/relationships/hyperlink" Target="https://sdgs.un.org/goals" TargetMode="External"/><Relationship Id="rId5" Type="http://schemas.openxmlformats.org/officeDocument/2006/relationships/hyperlink" Target="https://sdgs.un.org/goals"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comments" Target="../comments/comment1.xml"/><Relationship Id="rId4" Type="http://schemas.openxmlformats.org/officeDocument/2006/relationships/hyperlink" Target="http://goo.gle/solutionchallenge" TargetMode="External"/><Relationship Id="rId5" Type="http://schemas.openxmlformats.org/officeDocument/2006/relationships/hyperlink" Target="https://platform.parthean.com/Home?c=8567c8b2-63e1-45da-81dd-a3f1564decfe" TargetMode="External"/><Relationship Id="rId6"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4.xml"/><Relationship Id="rId3"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image" Target="../media/image16.png"/><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 Id="rId3" Type="http://schemas.openxmlformats.org/officeDocument/2006/relationships/image" Target="../media/image15.png"/><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 Id="rId3" Type="http://schemas.openxmlformats.org/officeDocument/2006/relationships/image" Target="../media/image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 Id="rId3" Type="http://schemas.openxmlformats.org/officeDocument/2006/relationships/image" Target="../media/image27.gi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6.png"/><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hyperlink" Target="http://bit.ly/pi-group-activity" TargetMode="External"/><Relationship Id="rId4" Type="http://schemas.openxmlformats.org/officeDocument/2006/relationships/image" Target="../media/image1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9.xml"/><Relationship Id="rId3" Type="http://schemas.openxmlformats.org/officeDocument/2006/relationships/image" Target="../media/image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6.png"/><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2.xml"/><Relationship Id="rId3" Type="http://schemas.openxmlformats.org/officeDocument/2006/relationships/image" Target="../media/image2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5.xml"/><Relationship Id="rId3" Type="http://schemas.openxmlformats.org/officeDocument/2006/relationships/image" Target="../media/image22.gi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6.xml"/><Relationship Id="rId3" Type="http://schemas.openxmlformats.org/officeDocument/2006/relationships/image" Target="../media/image27.gi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14.png"/><Relationship Id="rId4" Type="http://schemas.openxmlformats.org/officeDocument/2006/relationships/image" Target="../media/image8.png"/><Relationship Id="rId5" Type="http://schemas.openxmlformats.org/officeDocument/2006/relationships/image" Target="../media/image23.png"/><Relationship Id="rId6" Type="http://schemas.openxmlformats.org/officeDocument/2006/relationships/image" Target="../media/image28.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hyperlink" Target="http://bit.ly/pi-group-activity" TargetMode="External"/><Relationship Id="rId4" Type="http://schemas.openxmlformats.org/officeDocument/2006/relationships/image" Target="../media/image1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3.xml"/><Relationship Id="rId3" Type="http://schemas.openxmlformats.org/officeDocument/2006/relationships/image" Target="../media/image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4.xml"/><Relationship Id="rId3" Type="http://schemas.openxmlformats.org/officeDocument/2006/relationships/image" Target="../media/image25.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5.xml"/><Relationship Id="rId3" Type="http://schemas.openxmlformats.org/officeDocument/2006/relationships/image" Target="../media/image1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6.xml"/><Relationship Id="rId3" Type="http://schemas.openxmlformats.org/officeDocument/2006/relationships/image" Target="../media/image24.png"/><Relationship Id="rId4" Type="http://schemas.openxmlformats.org/officeDocument/2006/relationships/image" Target="../media/image14.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7.xml"/><Relationship Id="rId3" Type="http://schemas.openxmlformats.org/officeDocument/2006/relationships/image" Target="../media/image26.png"/><Relationship Id="rId4" Type="http://schemas.openxmlformats.org/officeDocument/2006/relationships/hyperlink" Target="https://docs.google.com/forms/d/e/1FAIpQLSeSDyP0MkLusZchFAKOE4qzoDIG5Yg4XSVbFK9EZE5TYejpbA/viewform" TargetMode="Externa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6.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14.png"/><Relationship Id="rId4" Type="http://schemas.openxmlformats.org/officeDocument/2006/relationships/image" Target="../media/image2.png"/><Relationship Id="rId5" Type="http://schemas.openxmlformats.org/officeDocument/2006/relationships/image" Target="../media/image1.png"/><Relationship Id="rId6" Type="http://schemas.openxmlformats.org/officeDocument/2006/relationships/image" Target="../media/image11.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1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xml"/><Relationship Id="rId3"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hyperlink" Target="https://www.un.org/development/desa/disabilities/envision2030.html" TargetMode="Externa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pic>
        <p:nvPicPr>
          <p:cNvPr id="87" name="Google Shape;87;p19"/>
          <p:cNvPicPr preferRelativeResize="0"/>
          <p:nvPr/>
        </p:nvPicPr>
        <p:blipFill>
          <a:blip r:embed="rId3">
            <a:alphaModFix/>
          </a:blip>
          <a:stretch>
            <a:fillRect/>
          </a:stretch>
        </p:blipFill>
        <p:spPr>
          <a:xfrm>
            <a:off x="0" y="0"/>
            <a:ext cx="9144000" cy="514350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graphicFrame>
        <p:nvGraphicFramePr>
          <p:cNvPr id="167" name="Google Shape;167;p28"/>
          <p:cNvGraphicFramePr/>
          <p:nvPr/>
        </p:nvGraphicFramePr>
        <p:xfrm>
          <a:off x="-143546" y="1413488"/>
          <a:ext cx="3000000" cy="3000000"/>
        </p:xfrm>
        <a:graphic>
          <a:graphicData uri="http://schemas.openxmlformats.org/drawingml/2006/table">
            <a:tbl>
              <a:tblPr>
                <a:noFill/>
                <a:tableStyleId>{BC5C3C89-A911-42F4-A765-CD11A55DA00D}</a:tableStyleId>
              </a:tblPr>
              <a:tblGrid>
                <a:gridCol w="4572000"/>
                <a:gridCol w="4572000"/>
              </a:tblGrid>
              <a:tr h="4134950">
                <a:tc>
                  <a:txBody>
                    <a:bodyPr/>
                    <a:lstStyle/>
                    <a:p>
                      <a:pPr indent="0" lvl="0" marL="177800" rtl="0" algn="l">
                        <a:lnSpc>
                          <a:spcPct val="115000"/>
                        </a:lnSpc>
                        <a:spcBef>
                          <a:spcPts val="0"/>
                        </a:spcBef>
                        <a:spcAft>
                          <a:spcPts val="0"/>
                        </a:spcAft>
                        <a:buNone/>
                      </a:pPr>
                      <a:r>
                        <a:rPr b="1" lang="en" sz="1300">
                          <a:solidFill>
                            <a:srgbClr val="34A853"/>
                          </a:solidFill>
                          <a:latin typeface="Google Sans"/>
                          <a:ea typeface="Google Sans"/>
                          <a:cs typeface="Google Sans"/>
                          <a:sym typeface="Google Sans"/>
                        </a:rPr>
                        <a:t>IMPACT - 60 POINTS</a:t>
                      </a:r>
                      <a:br>
                        <a:rPr b="1" lang="en" sz="900" u="sng">
                          <a:solidFill>
                            <a:srgbClr val="434343"/>
                          </a:solidFill>
                        </a:rPr>
                      </a:br>
                      <a:endParaRPr b="1" sz="900" u="sng">
                        <a:solidFill>
                          <a:srgbClr val="434343"/>
                        </a:solidFill>
                      </a:endParaRPr>
                    </a:p>
                    <a:p>
                      <a:pPr indent="-152400" lvl="0" marL="635000" rtl="0" algn="l">
                        <a:lnSpc>
                          <a:spcPct val="115000"/>
                        </a:lnSpc>
                        <a:spcBef>
                          <a:spcPts val="0"/>
                        </a:spcBef>
                        <a:spcAft>
                          <a:spcPts val="0"/>
                        </a:spcAft>
                        <a:buClr>
                          <a:srgbClr val="434343"/>
                        </a:buClr>
                        <a:buSzPts val="1000"/>
                        <a:buFont typeface="Google Sans"/>
                        <a:buAutoNum type="arabicPeriod"/>
                      </a:pPr>
                      <a:r>
                        <a:rPr lang="en" sz="1000">
                          <a:solidFill>
                            <a:srgbClr val="434343"/>
                          </a:solidFill>
                        </a:rPr>
                        <a:t>Does the entry establish a clear challenge focused on one or more of the United Nations 17 Sustainable Development Goals? Is it explained in a clear manner with specific Sustainable Development Goal targets they are looking to solve for? </a:t>
                      </a:r>
                      <a:r>
                        <a:rPr b="1" lang="en" sz="1000">
                          <a:solidFill>
                            <a:srgbClr val="434343"/>
                          </a:solidFill>
                        </a:rPr>
                        <a:t>[10]</a:t>
                      </a:r>
                      <a:br>
                        <a:rPr b="1" lang="en" sz="1000">
                          <a:solidFill>
                            <a:srgbClr val="434343"/>
                          </a:solidFill>
                        </a:rPr>
                      </a:br>
                      <a:endParaRPr b="1" sz="1000">
                        <a:solidFill>
                          <a:srgbClr val="434343"/>
                        </a:solidFill>
                      </a:endParaRPr>
                    </a:p>
                    <a:p>
                      <a:pPr indent="-152400" lvl="0" marL="635000" rtl="0" algn="l">
                        <a:lnSpc>
                          <a:spcPct val="115000"/>
                        </a:lnSpc>
                        <a:spcBef>
                          <a:spcPts val="0"/>
                        </a:spcBef>
                        <a:spcAft>
                          <a:spcPts val="0"/>
                        </a:spcAft>
                        <a:buClr>
                          <a:srgbClr val="434343"/>
                        </a:buClr>
                        <a:buSzPts val="1000"/>
                        <a:buFont typeface="Google Sans"/>
                        <a:buAutoNum type="arabicPeriod"/>
                      </a:pPr>
                      <a:r>
                        <a:rPr lang="en" sz="1000">
                          <a:solidFill>
                            <a:srgbClr val="434343"/>
                          </a:solidFill>
                        </a:rPr>
                        <a:t>How effectively does the solution address the challenge identified by the team? </a:t>
                      </a:r>
                      <a:r>
                        <a:rPr b="1" lang="en" sz="1000">
                          <a:solidFill>
                            <a:srgbClr val="434343"/>
                          </a:solidFill>
                        </a:rPr>
                        <a:t>[20]</a:t>
                      </a:r>
                      <a:br>
                        <a:rPr b="1" lang="en" sz="1000">
                          <a:solidFill>
                            <a:srgbClr val="434343"/>
                          </a:solidFill>
                        </a:rPr>
                      </a:br>
                      <a:endParaRPr sz="1000">
                        <a:solidFill>
                          <a:srgbClr val="434343"/>
                        </a:solidFill>
                      </a:endParaRPr>
                    </a:p>
                    <a:p>
                      <a:pPr indent="-152400" lvl="0" marL="635000" rtl="0" algn="l">
                        <a:lnSpc>
                          <a:spcPct val="115000"/>
                        </a:lnSpc>
                        <a:spcBef>
                          <a:spcPts val="0"/>
                        </a:spcBef>
                        <a:spcAft>
                          <a:spcPts val="0"/>
                        </a:spcAft>
                        <a:buClr>
                          <a:srgbClr val="434343"/>
                        </a:buClr>
                        <a:buSzPts val="1000"/>
                        <a:buFont typeface="Google Sans"/>
                        <a:buAutoNum type="arabicPeriod"/>
                      </a:pPr>
                      <a:r>
                        <a:rPr lang="en" sz="1000">
                          <a:solidFill>
                            <a:srgbClr val="434343"/>
                          </a:solidFill>
                        </a:rPr>
                        <a:t>Is there evidence of a next step? Does the team display a plan for future extension if they were to continue? </a:t>
                      </a:r>
                      <a:r>
                        <a:rPr b="1" lang="en" sz="1000">
                          <a:solidFill>
                            <a:srgbClr val="434343"/>
                          </a:solidFill>
                        </a:rPr>
                        <a:t>[10]</a:t>
                      </a:r>
                      <a:br>
                        <a:rPr b="1" lang="en" sz="1000">
                          <a:solidFill>
                            <a:srgbClr val="434343"/>
                          </a:solidFill>
                        </a:rPr>
                      </a:br>
                      <a:endParaRPr sz="1000">
                        <a:solidFill>
                          <a:srgbClr val="434343"/>
                        </a:solidFill>
                      </a:endParaRPr>
                    </a:p>
                    <a:p>
                      <a:pPr indent="-152400" lvl="0" marL="635000" rtl="0" algn="l">
                        <a:lnSpc>
                          <a:spcPct val="115000"/>
                        </a:lnSpc>
                        <a:spcBef>
                          <a:spcPts val="0"/>
                        </a:spcBef>
                        <a:spcAft>
                          <a:spcPts val="0"/>
                        </a:spcAft>
                        <a:buClr>
                          <a:srgbClr val="434343"/>
                        </a:buClr>
                        <a:buSzPts val="1000"/>
                        <a:buFont typeface="Google Sans"/>
                        <a:buAutoNum type="arabicPeriod"/>
                      </a:pPr>
                      <a:r>
                        <a:rPr lang="en" sz="1000">
                          <a:solidFill>
                            <a:srgbClr val="434343"/>
                          </a:solidFill>
                        </a:rPr>
                        <a:t>Is there evidence that the solution has been thoroughly tested with real users? </a:t>
                      </a:r>
                      <a:r>
                        <a:rPr b="1" lang="en" sz="1000">
                          <a:solidFill>
                            <a:srgbClr val="434343"/>
                          </a:solidFill>
                        </a:rPr>
                        <a:t>[10]</a:t>
                      </a:r>
                      <a:br>
                        <a:rPr b="1" lang="en" sz="1000">
                          <a:solidFill>
                            <a:srgbClr val="434343"/>
                          </a:solidFill>
                        </a:rPr>
                      </a:br>
                      <a:endParaRPr sz="1000">
                        <a:solidFill>
                          <a:srgbClr val="434343"/>
                        </a:solidFill>
                      </a:endParaRPr>
                    </a:p>
                    <a:p>
                      <a:pPr indent="-152400" lvl="0" marL="635000" rtl="0" algn="l">
                        <a:lnSpc>
                          <a:spcPct val="115000"/>
                        </a:lnSpc>
                        <a:spcBef>
                          <a:spcPts val="0"/>
                        </a:spcBef>
                        <a:spcAft>
                          <a:spcPts val="0"/>
                        </a:spcAft>
                        <a:buClr>
                          <a:srgbClr val="434343"/>
                        </a:buClr>
                        <a:buSzPts val="1000"/>
                        <a:buFont typeface="Google Sans"/>
                        <a:buAutoNum type="arabicPeriod"/>
                      </a:pPr>
                      <a:r>
                        <a:rPr lang="en" sz="1000">
                          <a:solidFill>
                            <a:srgbClr val="434343"/>
                          </a:solidFill>
                        </a:rPr>
                        <a:t>Is there evidence that the solution was iterated upon based on user feedback? </a:t>
                      </a:r>
                      <a:r>
                        <a:rPr b="1" lang="en" sz="1000">
                          <a:solidFill>
                            <a:srgbClr val="434343"/>
                          </a:solidFill>
                        </a:rPr>
                        <a:t>[10]</a:t>
                      </a:r>
                      <a:endParaRPr sz="1000">
                        <a:solidFill>
                          <a:srgbClr val="434343"/>
                        </a:solidFill>
                      </a:endParaRPr>
                    </a:p>
                  </a:txBody>
                  <a:tcPr marT="182875" marB="274300" marR="274300" marL="274300">
                    <a:lnL cap="flat" cmpd="sng" w="9525">
                      <a:solidFill>
                        <a:srgbClr val="B7B7B7">
                          <a:alpha val="0"/>
                        </a:srgbClr>
                      </a:solidFill>
                      <a:prstDash val="solid"/>
                      <a:round/>
                      <a:headEnd len="sm" w="sm" type="none"/>
                      <a:tailEnd len="sm" w="sm" type="none"/>
                    </a:lnL>
                    <a:lnR cap="flat" cmpd="sng" w="9525">
                      <a:solidFill>
                        <a:srgbClr val="B7B7B7"/>
                      </a:solidFill>
                      <a:prstDash val="dot"/>
                      <a:round/>
                      <a:headEnd len="sm" w="sm" type="none"/>
                      <a:tailEnd len="sm" w="sm" type="none"/>
                    </a:lnR>
                    <a:lnT cap="flat" cmpd="sng" w="9525">
                      <a:solidFill>
                        <a:srgbClr val="B7B7B7">
                          <a:alpha val="0"/>
                        </a:srgbClr>
                      </a:solidFill>
                      <a:prstDash val="solid"/>
                      <a:round/>
                      <a:headEnd len="sm" w="sm" type="none"/>
                      <a:tailEnd len="sm" w="sm" type="none"/>
                    </a:lnT>
                    <a:lnB cap="flat" cmpd="sng" w="9525">
                      <a:solidFill>
                        <a:srgbClr val="B7B7B7">
                          <a:alpha val="0"/>
                        </a:srgbClr>
                      </a:solidFill>
                      <a:prstDash val="solid"/>
                      <a:round/>
                      <a:headEnd len="sm" w="sm" type="none"/>
                      <a:tailEnd len="sm" w="sm" type="none"/>
                    </a:lnB>
                  </a:tcPr>
                </a:tc>
                <a:tc>
                  <a:txBody>
                    <a:bodyPr/>
                    <a:lstStyle/>
                    <a:p>
                      <a:pPr indent="0" lvl="0" marL="177800" rtl="0" algn="l">
                        <a:lnSpc>
                          <a:spcPct val="115000"/>
                        </a:lnSpc>
                        <a:spcBef>
                          <a:spcPts val="0"/>
                        </a:spcBef>
                        <a:spcAft>
                          <a:spcPts val="0"/>
                        </a:spcAft>
                        <a:buNone/>
                      </a:pPr>
                      <a:r>
                        <a:rPr b="1" lang="en" sz="1300">
                          <a:solidFill>
                            <a:srgbClr val="34A853"/>
                          </a:solidFill>
                          <a:latin typeface="Google Sans"/>
                          <a:ea typeface="Google Sans"/>
                          <a:cs typeface="Google Sans"/>
                          <a:sym typeface="Google Sans"/>
                        </a:rPr>
                        <a:t>TECHNOLOGY - 40 POINTS</a:t>
                      </a:r>
                      <a:br>
                        <a:rPr b="1" lang="en" sz="900" u="sng">
                          <a:solidFill>
                            <a:srgbClr val="434343"/>
                          </a:solidFill>
                        </a:rPr>
                      </a:br>
                      <a:endParaRPr b="1" sz="1000" u="sng">
                        <a:solidFill>
                          <a:srgbClr val="434343"/>
                        </a:solidFill>
                      </a:endParaRPr>
                    </a:p>
                    <a:p>
                      <a:pPr indent="-152400" lvl="0" marL="635000" rtl="0" algn="l">
                        <a:lnSpc>
                          <a:spcPct val="115000"/>
                        </a:lnSpc>
                        <a:spcBef>
                          <a:spcPts val="0"/>
                        </a:spcBef>
                        <a:spcAft>
                          <a:spcPts val="0"/>
                        </a:spcAft>
                        <a:buClr>
                          <a:srgbClr val="434343"/>
                        </a:buClr>
                        <a:buSzPts val="1000"/>
                        <a:buFont typeface="Google Sans"/>
                        <a:buAutoNum type="arabicPeriod"/>
                      </a:pPr>
                      <a:r>
                        <a:rPr lang="en" sz="1000">
                          <a:solidFill>
                            <a:srgbClr val="434343"/>
                          </a:solidFill>
                        </a:rPr>
                        <a:t>Does the solution implement all the technical components needed to solve the challenge? </a:t>
                      </a:r>
                      <a:r>
                        <a:rPr b="1" lang="en" sz="1000">
                          <a:solidFill>
                            <a:srgbClr val="434343"/>
                          </a:solidFill>
                        </a:rPr>
                        <a:t>[10]</a:t>
                      </a:r>
                      <a:br>
                        <a:rPr b="1" lang="en" sz="1000">
                          <a:solidFill>
                            <a:srgbClr val="434343"/>
                          </a:solidFill>
                        </a:rPr>
                      </a:br>
                      <a:endParaRPr sz="1000">
                        <a:solidFill>
                          <a:srgbClr val="434343"/>
                        </a:solidFill>
                      </a:endParaRPr>
                    </a:p>
                    <a:p>
                      <a:pPr indent="-152400" lvl="0" marL="635000" rtl="0" algn="l">
                        <a:lnSpc>
                          <a:spcPct val="115000"/>
                        </a:lnSpc>
                        <a:spcBef>
                          <a:spcPts val="0"/>
                        </a:spcBef>
                        <a:spcAft>
                          <a:spcPts val="0"/>
                        </a:spcAft>
                        <a:buClr>
                          <a:srgbClr val="434343"/>
                        </a:buClr>
                        <a:buSzPts val="1000"/>
                        <a:buFont typeface="Google Sans"/>
                        <a:buAutoNum type="arabicPeriod"/>
                      </a:pPr>
                      <a:r>
                        <a:rPr lang="en" sz="1000">
                          <a:solidFill>
                            <a:srgbClr val="434343"/>
                          </a:solidFill>
                        </a:rPr>
                        <a:t>Has the team clearly explained what Google technology they used, why and included guidance on how to run their code?  </a:t>
                      </a:r>
                      <a:r>
                        <a:rPr b="1" lang="en" sz="1000">
                          <a:solidFill>
                            <a:srgbClr val="434343"/>
                          </a:solidFill>
                        </a:rPr>
                        <a:t>[10]</a:t>
                      </a:r>
                      <a:br>
                        <a:rPr b="1" lang="en" sz="1000">
                          <a:solidFill>
                            <a:srgbClr val="434343"/>
                          </a:solidFill>
                        </a:rPr>
                      </a:br>
                      <a:endParaRPr sz="1000">
                        <a:solidFill>
                          <a:srgbClr val="434343"/>
                        </a:solidFill>
                      </a:endParaRPr>
                    </a:p>
                    <a:p>
                      <a:pPr indent="-152400" lvl="0" marL="635000" rtl="0" algn="l">
                        <a:lnSpc>
                          <a:spcPct val="115000"/>
                        </a:lnSpc>
                        <a:spcBef>
                          <a:spcPts val="0"/>
                        </a:spcBef>
                        <a:spcAft>
                          <a:spcPts val="0"/>
                        </a:spcAft>
                        <a:buClr>
                          <a:srgbClr val="434343"/>
                        </a:buClr>
                        <a:buSzPts val="1000"/>
                        <a:buFont typeface="Google Sans"/>
                        <a:buAutoNum type="arabicPeriod"/>
                      </a:pPr>
                      <a:r>
                        <a:rPr lang="en" sz="1000">
                          <a:solidFill>
                            <a:srgbClr val="434343"/>
                          </a:solidFill>
                        </a:rPr>
                        <a:t>Does the video demonstration show the working solution and how a user will interact with the solution? Does the demonstration highlight how the Google technologies are implemented and also mention the value the technology provides the users? </a:t>
                      </a:r>
                      <a:r>
                        <a:rPr b="1" lang="en" sz="1000">
                          <a:solidFill>
                            <a:srgbClr val="434343"/>
                          </a:solidFill>
                        </a:rPr>
                        <a:t>[10]</a:t>
                      </a:r>
                      <a:br>
                        <a:rPr b="1" lang="en" sz="1000">
                          <a:solidFill>
                            <a:srgbClr val="434343"/>
                          </a:solidFill>
                        </a:rPr>
                      </a:br>
                      <a:endParaRPr sz="1000">
                        <a:solidFill>
                          <a:srgbClr val="434343"/>
                        </a:solidFill>
                      </a:endParaRPr>
                    </a:p>
                    <a:p>
                      <a:pPr indent="-152400" lvl="0" marL="635000" rtl="0" algn="l">
                        <a:lnSpc>
                          <a:spcPct val="115000"/>
                        </a:lnSpc>
                        <a:spcBef>
                          <a:spcPts val="0"/>
                        </a:spcBef>
                        <a:spcAft>
                          <a:spcPts val="0"/>
                        </a:spcAft>
                        <a:buClr>
                          <a:srgbClr val="434343"/>
                        </a:buClr>
                        <a:buSzPts val="1000"/>
                        <a:buFont typeface="Google Sans"/>
                        <a:buAutoNum type="arabicPeriod"/>
                      </a:pPr>
                      <a:r>
                        <a:rPr lang="en" sz="1000">
                          <a:solidFill>
                            <a:srgbClr val="434343"/>
                          </a:solidFill>
                        </a:rPr>
                        <a:t>Has the team made effective product and technical decisions for their solution? </a:t>
                      </a:r>
                      <a:r>
                        <a:rPr b="1" lang="en" sz="1000">
                          <a:solidFill>
                            <a:srgbClr val="434343"/>
                          </a:solidFill>
                        </a:rPr>
                        <a:t>[10]</a:t>
                      </a:r>
                      <a:endParaRPr sz="1000">
                        <a:solidFill>
                          <a:srgbClr val="434343"/>
                        </a:solidFill>
                      </a:endParaRPr>
                    </a:p>
                  </a:txBody>
                  <a:tcPr marT="182875" marB="274300" marR="274300" marL="274300">
                    <a:lnL cap="flat" cmpd="sng" w="9525">
                      <a:solidFill>
                        <a:srgbClr val="B7B7B7"/>
                      </a:solidFill>
                      <a:prstDash val="dot"/>
                      <a:round/>
                      <a:headEnd len="sm" w="sm" type="none"/>
                      <a:tailEnd len="sm" w="sm" type="none"/>
                    </a:lnL>
                    <a:lnR cap="flat" cmpd="sng" w="9525">
                      <a:solidFill>
                        <a:srgbClr val="B7B7B7">
                          <a:alpha val="0"/>
                        </a:srgbClr>
                      </a:solidFill>
                      <a:prstDash val="solid"/>
                      <a:round/>
                      <a:headEnd len="sm" w="sm" type="none"/>
                      <a:tailEnd len="sm" w="sm" type="none"/>
                    </a:lnR>
                    <a:lnT cap="flat" cmpd="sng" w="9525">
                      <a:solidFill>
                        <a:srgbClr val="B7B7B7">
                          <a:alpha val="0"/>
                        </a:srgbClr>
                      </a:solidFill>
                      <a:prstDash val="solid"/>
                      <a:round/>
                      <a:headEnd len="sm" w="sm" type="none"/>
                      <a:tailEnd len="sm" w="sm" type="none"/>
                    </a:lnT>
                    <a:lnB cap="flat" cmpd="sng" w="9525">
                      <a:solidFill>
                        <a:srgbClr val="B7B7B7">
                          <a:alpha val="0"/>
                        </a:srgbClr>
                      </a:solidFill>
                      <a:prstDash val="solid"/>
                      <a:round/>
                      <a:headEnd len="sm" w="sm" type="none"/>
                      <a:tailEnd len="sm" w="sm" type="none"/>
                    </a:lnB>
                  </a:tcPr>
                </a:tc>
              </a:tr>
            </a:tbl>
          </a:graphicData>
        </a:graphic>
      </p:graphicFrame>
      <p:sp>
        <p:nvSpPr>
          <p:cNvPr id="168" name="Google Shape;168;p28"/>
          <p:cNvSpPr txBox="1"/>
          <p:nvPr/>
        </p:nvSpPr>
        <p:spPr>
          <a:xfrm>
            <a:off x="265500" y="1087400"/>
            <a:ext cx="8613000" cy="38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latin typeface="Google Sans"/>
                <a:ea typeface="Google Sans"/>
                <a:cs typeface="Google Sans"/>
                <a:sym typeface="Google Sans"/>
              </a:rPr>
              <a:t>A panel of Google judges will evaluate your project using this scoring system:</a:t>
            </a:r>
            <a:endParaRPr sz="1300">
              <a:latin typeface="Google Sans"/>
              <a:ea typeface="Google Sans"/>
              <a:cs typeface="Google Sans"/>
              <a:sym typeface="Google Sans"/>
            </a:endParaRPr>
          </a:p>
        </p:txBody>
      </p:sp>
      <p:sp>
        <p:nvSpPr>
          <p:cNvPr id="169" name="Google Shape;169;p28"/>
          <p:cNvSpPr txBox="1"/>
          <p:nvPr/>
        </p:nvSpPr>
        <p:spPr>
          <a:xfrm>
            <a:off x="336600" y="529750"/>
            <a:ext cx="8470800" cy="432900"/>
          </a:xfrm>
          <a:prstGeom prst="rect">
            <a:avLst/>
          </a:prstGeom>
          <a:noFill/>
          <a:ln>
            <a:noFill/>
          </a:ln>
        </p:spPr>
        <p:txBody>
          <a:bodyPr anchorCtr="0" anchor="b" bIns="0" lIns="0" spcFirstLastPara="1" rIns="228600" wrap="square" tIns="0">
            <a:noAutofit/>
          </a:bodyPr>
          <a:lstStyle/>
          <a:p>
            <a:pPr indent="0" lvl="0" marL="0" rtl="0" algn="l">
              <a:spcBef>
                <a:spcPts val="0"/>
              </a:spcBef>
              <a:spcAft>
                <a:spcPts val="0"/>
              </a:spcAft>
              <a:buNone/>
            </a:pPr>
            <a:r>
              <a:rPr b="1" lang="en" sz="2800">
                <a:latin typeface="Google Sans"/>
                <a:ea typeface="Google Sans"/>
                <a:cs typeface="Google Sans"/>
                <a:sym typeface="Google Sans"/>
              </a:rPr>
              <a:t>Judging criteria</a:t>
            </a:r>
            <a:endParaRPr b="1" sz="2800">
              <a:latin typeface="Google Sans"/>
              <a:ea typeface="Google Sans"/>
              <a:cs typeface="Google Sans"/>
              <a:sym typeface="Google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29"/>
          <p:cNvSpPr txBox="1"/>
          <p:nvPr/>
        </p:nvSpPr>
        <p:spPr>
          <a:xfrm>
            <a:off x="5998491" y="233166"/>
            <a:ext cx="2735700" cy="319200"/>
          </a:xfrm>
          <a:prstGeom prst="rect">
            <a:avLst/>
          </a:prstGeom>
          <a:no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latin typeface="Google Sans"/>
              <a:ea typeface="Google Sans"/>
              <a:cs typeface="Google Sans"/>
              <a:sym typeface="Google Sans"/>
            </a:endParaRPr>
          </a:p>
        </p:txBody>
      </p:sp>
      <p:pic>
        <p:nvPicPr>
          <p:cNvPr id="175" name="Google Shape;175;p29"/>
          <p:cNvPicPr preferRelativeResize="0"/>
          <p:nvPr/>
        </p:nvPicPr>
        <p:blipFill rotWithShape="1">
          <a:blip r:embed="rId3">
            <a:alphaModFix/>
          </a:blip>
          <a:srcRect b="9800" l="-15340" r="15339" t="-9800"/>
          <a:stretch/>
        </p:blipFill>
        <p:spPr>
          <a:xfrm>
            <a:off x="5876450" y="3305500"/>
            <a:ext cx="3267548" cy="1838000"/>
          </a:xfrm>
          <a:prstGeom prst="rect">
            <a:avLst/>
          </a:prstGeom>
          <a:noFill/>
          <a:ln>
            <a:noFill/>
          </a:ln>
        </p:spPr>
      </p:pic>
      <p:sp>
        <p:nvSpPr>
          <p:cNvPr id="176" name="Google Shape;176;p29"/>
          <p:cNvSpPr txBox="1"/>
          <p:nvPr/>
        </p:nvSpPr>
        <p:spPr>
          <a:xfrm>
            <a:off x="302293" y="704800"/>
            <a:ext cx="8470800" cy="432900"/>
          </a:xfrm>
          <a:prstGeom prst="rect">
            <a:avLst/>
          </a:prstGeom>
          <a:noFill/>
          <a:ln>
            <a:noFill/>
          </a:ln>
        </p:spPr>
        <p:txBody>
          <a:bodyPr anchorCtr="0" anchor="t" bIns="0" lIns="0" spcFirstLastPara="1" rIns="228600" wrap="square" tIns="0">
            <a:noAutofit/>
          </a:bodyPr>
          <a:lstStyle/>
          <a:p>
            <a:pPr indent="0" lvl="0" marL="0" rtl="0" algn="l">
              <a:spcBef>
                <a:spcPts val="0"/>
              </a:spcBef>
              <a:spcAft>
                <a:spcPts val="0"/>
              </a:spcAft>
              <a:buNone/>
            </a:pPr>
            <a:r>
              <a:rPr b="1" lang="en" sz="2800">
                <a:latin typeface="Google Sans"/>
                <a:ea typeface="Google Sans"/>
                <a:cs typeface="Google Sans"/>
                <a:sym typeface="Google Sans"/>
              </a:rPr>
              <a:t>FAQs</a:t>
            </a:r>
            <a:endParaRPr b="1" sz="2800">
              <a:latin typeface="Google Sans"/>
              <a:ea typeface="Google Sans"/>
              <a:cs typeface="Google Sans"/>
              <a:sym typeface="Google Sans"/>
            </a:endParaRPr>
          </a:p>
        </p:txBody>
      </p:sp>
      <p:sp>
        <p:nvSpPr>
          <p:cNvPr id="177" name="Google Shape;177;p29"/>
          <p:cNvSpPr txBox="1"/>
          <p:nvPr/>
        </p:nvSpPr>
        <p:spPr>
          <a:xfrm>
            <a:off x="224150" y="1290125"/>
            <a:ext cx="8627100" cy="3012900"/>
          </a:xfrm>
          <a:prstGeom prst="rect">
            <a:avLst/>
          </a:prstGeom>
          <a:noFill/>
          <a:ln>
            <a:noFill/>
          </a:ln>
        </p:spPr>
        <p:txBody>
          <a:bodyPr anchorCtr="0" anchor="t" bIns="91425" lIns="91425" spcFirstLastPara="1" rIns="91425" wrap="square" tIns="91425">
            <a:spAutoFit/>
          </a:bodyPr>
          <a:lstStyle/>
          <a:p>
            <a:pPr indent="0" lvl="0" marL="0" marR="228600" rtl="0" algn="l">
              <a:lnSpc>
                <a:spcPct val="115000"/>
              </a:lnSpc>
              <a:spcBef>
                <a:spcPts val="0"/>
              </a:spcBef>
              <a:spcAft>
                <a:spcPts val="0"/>
              </a:spcAft>
              <a:buNone/>
            </a:pPr>
            <a:r>
              <a:rPr b="1" lang="en" sz="1800">
                <a:latin typeface="Google Sans"/>
                <a:ea typeface="Google Sans"/>
                <a:cs typeface="Google Sans"/>
                <a:sym typeface="Google Sans"/>
              </a:rPr>
              <a:t>Q: </a:t>
            </a:r>
            <a:r>
              <a:rPr b="1" lang="en" sz="1800">
                <a:latin typeface="Google Sans"/>
                <a:ea typeface="Google Sans"/>
                <a:cs typeface="Google Sans"/>
                <a:sym typeface="Google Sans"/>
              </a:rPr>
              <a:t>Can my solution solve a problem outside of the scope of the 17 Sustainable Developer Goals?</a:t>
            </a:r>
            <a:endParaRPr b="1" sz="1800">
              <a:latin typeface="Google Sans"/>
              <a:ea typeface="Google Sans"/>
              <a:cs typeface="Google Sans"/>
              <a:sym typeface="Google Sans"/>
            </a:endParaRPr>
          </a:p>
          <a:p>
            <a:pPr indent="0" lvl="0" marL="228600" marR="228600" rtl="0" algn="l">
              <a:lnSpc>
                <a:spcPct val="115000"/>
              </a:lnSpc>
              <a:spcBef>
                <a:spcPts val="0"/>
              </a:spcBef>
              <a:spcAft>
                <a:spcPts val="0"/>
              </a:spcAft>
              <a:buNone/>
            </a:pPr>
            <a:r>
              <a:t/>
            </a:r>
            <a:endParaRPr sz="1800">
              <a:latin typeface="Google Sans"/>
              <a:ea typeface="Google Sans"/>
              <a:cs typeface="Google Sans"/>
              <a:sym typeface="Google Sans"/>
            </a:endParaRPr>
          </a:p>
          <a:p>
            <a:pPr indent="0" lvl="0" marL="228600" marR="228600" rtl="0" algn="l">
              <a:lnSpc>
                <a:spcPct val="115000"/>
              </a:lnSpc>
              <a:spcBef>
                <a:spcPts val="0"/>
              </a:spcBef>
              <a:spcAft>
                <a:spcPts val="0"/>
              </a:spcAft>
              <a:buNone/>
            </a:pPr>
            <a:r>
              <a:t/>
            </a:r>
            <a:endParaRPr sz="1800">
              <a:latin typeface="Google Sans"/>
              <a:ea typeface="Google Sans"/>
              <a:cs typeface="Google Sans"/>
              <a:sym typeface="Google Sans"/>
            </a:endParaRPr>
          </a:p>
          <a:p>
            <a:pPr indent="0" lvl="0" marL="0" marR="228600" rtl="0" algn="l">
              <a:lnSpc>
                <a:spcPct val="115000"/>
              </a:lnSpc>
              <a:spcBef>
                <a:spcPts val="0"/>
              </a:spcBef>
              <a:spcAft>
                <a:spcPts val="0"/>
              </a:spcAft>
              <a:buNone/>
            </a:pPr>
            <a:r>
              <a:rPr lang="en" sz="1800">
                <a:latin typeface="Google Sans"/>
                <a:ea typeface="Google Sans"/>
                <a:cs typeface="Google Sans"/>
                <a:sym typeface="Google Sans"/>
              </a:rPr>
              <a:t>A: For Solution Challenge 2021, we </a:t>
            </a:r>
            <a:r>
              <a:rPr b="1" lang="en" sz="1800">
                <a:highlight>
                  <a:srgbClr val="00FF00"/>
                </a:highlight>
                <a:latin typeface="Google Sans"/>
                <a:ea typeface="Google Sans"/>
                <a:cs typeface="Google Sans"/>
                <a:sym typeface="Google Sans"/>
              </a:rPr>
              <a:t>require</a:t>
            </a:r>
            <a:r>
              <a:rPr b="1" lang="en" sz="1800">
                <a:latin typeface="Google Sans"/>
                <a:ea typeface="Google Sans"/>
                <a:cs typeface="Google Sans"/>
                <a:sym typeface="Google Sans"/>
              </a:rPr>
              <a:t> </a:t>
            </a:r>
            <a:r>
              <a:rPr lang="en" sz="1800">
                <a:latin typeface="Google Sans"/>
                <a:ea typeface="Google Sans"/>
                <a:cs typeface="Google Sans"/>
                <a:sym typeface="Google Sans"/>
              </a:rPr>
              <a:t>your submitted solution to </a:t>
            </a:r>
            <a:r>
              <a:rPr b="1" lang="en" sz="1800">
                <a:highlight>
                  <a:srgbClr val="00FF00"/>
                </a:highlight>
                <a:latin typeface="Google Sans"/>
                <a:ea typeface="Google Sans"/>
                <a:cs typeface="Google Sans"/>
                <a:sym typeface="Google Sans"/>
              </a:rPr>
              <a:t>solve</a:t>
            </a:r>
            <a:r>
              <a:rPr lang="en" sz="1800">
                <a:latin typeface="Google Sans"/>
                <a:ea typeface="Google Sans"/>
                <a:cs typeface="Google Sans"/>
                <a:sym typeface="Google Sans"/>
              </a:rPr>
              <a:t> for </a:t>
            </a:r>
            <a:r>
              <a:rPr b="1" lang="en" sz="1800">
                <a:highlight>
                  <a:srgbClr val="00FF00"/>
                </a:highlight>
                <a:latin typeface="Google Sans"/>
                <a:ea typeface="Google Sans"/>
                <a:cs typeface="Google Sans"/>
                <a:sym typeface="Google Sans"/>
              </a:rPr>
              <a:t>at least one</a:t>
            </a:r>
            <a:r>
              <a:rPr lang="en" sz="1800">
                <a:latin typeface="Google Sans"/>
                <a:ea typeface="Google Sans"/>
                <a:cs typeface="Google Sans"/>
                <a:sym typeface="Google Sans"/>
              </a:rPr>
              <a:t> or more of the </a:t>
            </a:r>
            <a:r>
              <a:rPr b="1" lang="en" sz="1800" u="sng">
                <a:solidFill>
                  <a:schemeClr val="accent1"/>
                </a:solidFill>
                <a:latin typeface="Google Sans"/>
                <a:ea typeface="Google Sans"/>
                <a:cs typeface="Google Sans"/>
                <a:sym typeface="Google Sans"/>
                <a:hlinkClick r:id="rId4">
                  <a:extLst>
                    <a:ext uri="{A12FA001-AC4F-418D-AE19-62706E023703}">
                      <ahyp:hlinkClr val="tx"/>
                    </a:ext>
                  </a:extLst>
                </a:hlinkClick>
              </a:rPr>
              <a:t>17 SDGs</a:t>
            </a:r>
            <a:r>
              <a:rPr lang="en" sz="1800">
                <a:latin typeface="Google Sans"/>
                <a:ea typeface="Google Sans"/>
                <a:cs typeface="Google Sans"/>
                <a:sym typeface="Google Sans"/>
              </a:rPr>
              <a:t>. When you have submitted your solution, please review all the </a:t>
            </a:r>
            <a:r>
              <a:rPr lang="en" sz="1800" u="sng">
                <a:latin typeface="Google Sans"/>
                <a:ea typeface="Google Sans"/>
                <a:cs typeface="Google Sans"/>
                <a:sym typeface="Google Sans"/>
                <a:hlinkClick r:id="rId5"/>
              </a:rPr>
              <a:t>17 SDGs</a:t>
            </a:r>
            <a:r>
              <a:rPr lang="en" sz="1800">
                <a:latin typeface="Google Sans"/>
                <a:ea typeface="Google Sans"/>
                <a:cs typeface="Google Sans"/>
                <a:sym typeface="Google Sans"/>
              </a:rPr>
              <a:t> to understand which SDG your solution is focused on and what SDG targets you are looking to solve for. </a:t>
            </a:r>
            <a:endParaRPr sz="1800">
              <a:latin typeface="Google Sans"/>
              <a:ea typeface="Google Sans"/>
              <a:cs typeface="Google Sans"/>
              <a:sym typeface="Google Sans"/>
            </a:endParaRPr>
          </a:p>
          <a:p>
            <a:pPr indent="0" lvl="0" marL="0" marR="228600" rtl="0" algn="l">
              <a:spcBef>
                <a:spcPts val="0"/>
              </a:spcBef>
              <a:spcAft>
                <a:spcPts val="0"/>
              </a:spcAft>
              <a:buNone/>
            </a:pPr>
            <a:r>
              <a:t/>
            </a:r>
            <a:endParaRPr sz="500">
              <a:latin typeface="Google Sans"/>
              <a:ea typeface="Google Sans"/>
              <a:cs typeface="Google Sans"/>
              <a:sym typeface="Google Sans"/>
            </a:endParaRPr>
          </a:p>
          <a:p>
            <a:pPr indent="0" lvl="0" marL="0" marR="228600" rtl="0" algn="l">
              <a:spcBef>
                <a:spcPts val="0"/>
              </a:spcBef>
              <a:spcAft>
                <a:spcPts val="0"/>
              </a:spcAft>
              <a:buNone/>
            </a:pPr>
            <a:r>
              <a:t/>
            </a:r>
            <a:endParaRPr b="1" sz="700">
              <a:latin typeface="Google Sans"/>
              <a:ea typeface="Google Sans"/>
              <a:cs typeface="Google Sans"/>
              <a:sym typeface="Google Sans"/>
            </a:endParaRPr>
          </a:p>
          <a:p>
            <a:pPr indent="0" lvl="0" marL="0" marR="228600" rtl="0" algn="l">
              <a:spcBef>
                <a:spcPts val="0"/>
              </a:spcBef>
              <a:spcAft>
                <a:spcPts val="0"/>
              </a:spcAft>
              <a:buNone/>
            </a:pPr>
            <a:r>
              <a:t/>
            </a:r>
            <a:endParaRPr sz="700">
              <a:latin typeface="Google Sans"/>
              <a:ea typeface="Google Sans"/>
              <a:cs typeface="Google Sans"/>
              <a:sym typeface="Google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30"/>
          <p:cNvSpPr txBox="1"/>
          <p:nvPr/>
        </p:nvSpPr>
        <p:spPr>
          <a:xfrm>
            <a:off x="5998491" y="233166"/>
            <a:ext cx="2735700" cy="319200"/>
          </a:xfrm>
          <a:prstGeom prst="rect">
            <a:avLst/>
          </a:prstGeom>
          <a:no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latin typeface="Google Sans"/>
              <a:ea typeface="Google Sans"/>
              <a:cs typeface="Google Sans"/>
              <a:sym typeface="Google Sans"/>
            </a:endParaRPr>
          </a:p>
        </p:txBody>
      </p:sp>
      <p:pic>
        <p:nvPicPr>
          <p:cNvPr id="183" name="Google Shape;183;p30"/>
          <p:cNvPicPr preferRelativeResize="0"/>
          <p:nvPr/>
        </p:nvPicPr>
        <p:blipFill rotWithShape="1">
          <a:blip r:embed="rId3">
            <a:alphaModFix/>
          </a:blip>
          <a:srcRect b="9800" l="-15340" r="15339" t="-9800"/>
          <a:stretch/>
        </p:blipFill>
        <p:spPr>
          <a:xfrm>
            <a:off x="5876450" y="3305500"/>
            <a:ext cx="3267548" cy="1838000"/>
          </a:xfrm>
          <a:prstGeom prst="rect">
            <a:avLst/>
          </a:prstGeom>
          <a:noFill/>
          <a:ln>
            <a:noFill/>
          </a:ln>
        </p:spPr>
      </p:pic>
      <p:sp>
        <p:nvSpPr>
          <p:cNvPr id="184" name="Google Shape;184;p30"/>
          <p:cNvSpPr txBox="1"/>
          <p:nvPr/>
        </p:nvSpPr>
        <p:spPr>
          <a:xfrm>
            <a:off x="302293" y="704800"/>
            <a:ext cx="8470800" cy="432900"/>
          </a:xfrm>
          <a:prstGeom prst="rect">
            <a:avLst/>
          </a:prstGeom>
          <a:noFill/>
          <a:ln>
            <a:noFill/>
          </a:ln>
        </p:spPr>
        <p:txBody>
          <a:bodyPr anchorCtr="0" anchor="t" bIns="0" lIns="0" spcFirstLastPara="1" rIns="228600" wrap="square" tIns="0">
            <a:noAutofit/>
          </a:bodyPr>
          <a:lstStyle/>
          <a:p>
            <a:pPr indent="0" lvl="0" marL="0" rtl="0" algn="l">
              <a:spcBef>
                <a:spcPts val="0"/>
              </a:spcBef>
              <a:spcAft>
                <a:spcPts val="0"/>
              </a:spcAft>
              <a:buNone/>
            </a:pPr>
            <a:r>
              <a:rPr b="1" lang="en" sz="2800">
                <a:latin typeface="Google Sans"/>
                <a:ea typeface="Google Sans"/>
                <a:cs typeface="Google Sans"/>
                <a:sym typeface="Google Sans"/>
              </a:rPr>
              <a:t>FAQs</a:t>
            </a:r>
            <a:endParaRPr b="1" sz="2800">
              <a:latin typeface="Google Sans"/>
              <a:ea typeface="Google Sans"/>
              <a:cs typeface="Google Sans"/>
              <a:sym typeface="Google Sans"/>
            </a:endParaRPr>
          </a:p>
        </p:txBody>
      </p:sp>
      <p:sp>
        <p:nvSpPr>
          <p:cNvPr id="185" name="Google Shape;185;p30"/>
          <p:cNvSpPr txBox="1"/>
          <p:nvPr/>
        </p:nvSpPr>
        <p:spPr>
          <a:xfrm>
            <a:off x="224150" y="1290125"/>
            <a:ext cx="8627100" cy="3955800"/>
          </a:xfrm>
          <a:prstGeom prst="rect">
            <a:avLst/>
          </a:prstGeom>
          <a:noFill/>
          <a:ln>
            <a:noFill/>
          </a:ln>
        </p:spPr>
        <p:txBody>
          <a:bodyPr anchorCtr="0" anchor="t" bIns="91425" lIns="91425" spcFirstLastPara="1" rIns="91425" wrap="square" tIns="91425">
            <a:spAutoFit/>
          </a:bodyPr>
          <a:lstStyle/>
          <a:p>
            <a:pPr indent="0" lvl="0" marL="0" marR="228600" rtl="0" algn="l">
              <a:lnSpc>
                <a:spcPct val="115000"/>
              </a:lnSpc>
              <a:spcBef>
                <a:spcPts val="0"/>
              </a:spcBef>
              <a:spcAft>
                <a:spcPts val="0"/>
              </a:spcAft>
              <a:buClr>
                <a:schemeClr val="dk1"/>
              </a:buClr>
              <a:buSzPts val="1100"/>
              <a:buFont typeface="Arial"/>
              <a:buNone/>
            </a:pPr>
            <a:r>
              <a:rPr b="1" lang="en" sz="1800">
                <a:solidFill>
                  <a:schemeClr val="dk1"/>
                </a:solidFill>
                <a:latin typeface="Google Sans"/>
                <a:ea typeface="Google Sans"/>
                <a:cs typeface="Google Sans"/>
                <a:sym typeface="Google Sans"/>
              </a:rPr>
              <a:t>Q: Given the implications of social distancing, our ability to test with users was impacted -- will the judges consider this?</a:t>
            </a:r>
            <a:endParaRPr b="1" sz="1800">
              <a:solidFill>
                <a:schemeClr val="dk1"/>
              </a:solidFill>
              <a:latin typeface="Google Sans"/>
              <a:ea typeface="Google Sans"/>
              <a:cs typeface="Google Sans"/>
              <a:sym typeface="Google Sans"/>
            </a:endParaRPr>
          </a:p>
          <a:p>
            <a:pPr indent="0" lvl="0" marL="0" marR="228600" rtl="0" algn="l">
              <a:lnSpc>
                <a:spcPct val="115000"/>
              </a:lnSpc>
              <a:spcBef>
                <a:spcPts val="0"/>
              </a:spcBef>
              <a:spcAft>
                <a:spcPts val="0"/>
              </a:spcAft>
              <a:buClr>
                <a:schemeClr val="dk1"/>
              </a:buClr>
              <a:buSzPts val="1100"/>
              <a:buFont typeface="Arial"/>
              <a:buNone/>
            </a:pPr>
            <a:r>
              <a:t/>
            </a:r>
            <a:endParaRPr sz="1800">
              <a:solidFill>
                <a:schemeClr val="dk1"/>
              </a:solidFill>
              <a:latin typeface="Google Sans"/>
              <a:ea typeface="Google Sans"/>
              <a:cs typeface="Google Sans"/>
              <a:sym typeface="Google Sans"/>
            </a:endParaRPr>
          </a:p>
          <a:p>
            <a:pPr indent="0" lvl="0" marL="0" marR="228600" rtl="0" algn="l">
              <a:lnSpc>
                <a:spcPct val="115000"/>
              </a:lnSpc>
              <a:spcBef>
                <a:spcPts val="0"/>
              </a:spcBef>
              <a:spcAft>
                <a:spcPts val="0"/>
              </a:spcAft>
              <a:buClr>
                <a:schemeClr val="dk1"/>
              </a:buClr>
              <a:buSzPts val="1100"/>
              <a:buFont typeface="Arial"/>
              <a:buNone/>
            </a:pPr>
            <a:r>
              <a:t/>
            </a:r>
            <a:endParaRPr sz="1800">
              <a:solidFill>
                <a:schemeClr val="dk1"/>
              </a:solidFill>
              <a:latin typeface="Google Sans"/>
              <a:ea typeface="Google Sans"/>
              <a:cs typeface="Google Sans"/>
              <a:sym typeface="Google Sans"/>
            </a:endParaRPr>
          </a:p>
          <a:p>
            <a:pPr indent="0" lvl="0" marL="0" marR="228600" rtl="0" algn="l">
              <a:lnSpc>
                <a:spcPct val="115000"/>
              </a:lnSpc>
              <a:spcBef>
                <a:spcPts val="0"/>
              </a:spcBef>
              <a:spcAft>
                <a:spcPts val="0"/>
              </a:spcAft>
              <a:buClr>
                <a:schemeClr val="dk1"/>
              </a:buClr>
              <a:buSzPts val="1100"/>
              <a:buFont typeface="Arial"/>
              <a:buNone/>
            </a:pPr>
            <a:r>
              <a:rPr lang="en" sz="1800">
                <a:solidFill>
                  <a:schemeClr val="dk1"/>
                </a:solidFill>
                <a:latin typeface="Google Sans"/>
                <a:ea typeface="Google Sans"/>
                <a:cs typeface="Google Sans"/>
                <a:sym typeface="Google Sans"/>
              </a:rPr>
              <a:t>A: Our </a:t>
            </a:r>
            <a:r>
              <a:rPr b="1" lang="en" sz="1800">
                <a:solidFill>
                  <a:schemeClr val="dk1"/>
                </a:solidFill>
                <a:highlight>
                  <a:srgbClr val="00FF00"/>
                </a:highlight>
                <a:latin typeface="Google Sans"/>
                <a:ea typeface="Google Sans"/>
                <a:cs typeface="Google Sans"/>
                <a:sym typeface="Google Sans"/>
              </a:rPr>
              <a:t>judges</a:t>
            </a:r>
            <a:r>
              <a:rPr lang="en" sz="1800">
                <a:solidFill>
                  <a:schemeClr val="dk1"/>
                </a:solidFill>
                <a:latin typeface="Google Sans"/>
                <a:ea typeface="Google Sans"/>
                <a:cs typeface="Google Sans"/>
                <a:sym typeface="Google Sans"/>
              </a:rPr>
              <a:t> will surely </a:t>
            </a:r>
            <a:r>
              <a:rPr b="1" lang="en" sz="1800">
                <a:solidFill>
                  <a:schemeClr val="dk1"/>
                </a:solidFill>
                <a:highlight>
                  <a:srgbClr val="00FF00"/>
                </a:highlight>
                <a:latin typeface="Google Sans"/>
                <a:ea typeface="Google Sans"/>
                <a:cs typeface="Google Sans"/>
                <a:sym typeface="Google Sans"/>
              </a:rPr>
              <a:t>be mindful of the limitations that have been added by COVID-19</a:t>
            </a:r>
            <a:r>
              <a:rPr lang="en" sz="1800">
                <a:solidFill>
                  <a:schemeClr val="dk1"/>
                </a:solidFill>
                <a:latin typeface="Google Sans"/>
                <a:ea typeface="Google Sans"/>
                <a:cs typeface="Google Sans"/>
                <a:sym typeface="Google Sans"/>
              </a:rPr>
              <a:t>. This includes but is not limited to:</a:t>
            </a:r>
            <a:endParaRPr sz="1800">
              <a:solidFill>
                <a:schemeClr val="dk1"/>
              </a:solidFill>
              <a:latin typeface="Google Sans"/>
              <a:ea typeface="Google Sans"/>
              <a:cs typeface="Google Sans"/>
              <a:sym typeface="Google Sans"/>
            </a:endParaRPr>
          </a:p>
          <a:p>
            <a:pPr indent="-342900" lvl="0" marL="457200" marR="228600" rtl="0" algn="l">
              <a:lnSpc>
                <a:spcPct val="115000"/>
              </a:lnSpc>
              <a:spcBef>
                <a:spcPts val="0"/>
              </a:spcBef>
              <a:spcAft>
                <a:spcPts val="0"/>
              </a:spcAft>
              <a:buClr>
                <a:schemeClr val="dk1"/>
              </a:buClr>
              <a:buSzPts val="1800"/>
              <a:buFont typeface="Google Sans"/>
              <a:buChar char="●"/>
            </a:pPr>
            <a:r>
              <a:rPr lang="en" sz="1800">
                <a:solidFill>
                  <a:schemeClr val="dk1"/>
                </a:solidFill>
                <a:latin typeface="Google Sans"/>
                <a:ea typeface="Google Sans"/>
                <a:cs typeface="Google Sans"/>
                <a:sym typeface="Google Sans"/>
              </a:rPr>
              <a:t>Ability to meet as a team</a:t>
            </a:r>
            <a:endParaRPr sz="1800">
              <a:solidFill>
                <a:schemeClr val="dk1"/>
              </a:solidFill>
              <a:latin typeface="Google Sans"/>
              <a:ea typeface="Google Sans"/>
              <a:cs typeface="Google Sans"/>
              <a:sym typeface="Google Sans"/>
            </a:endParaRPr>
          </a:p>
          <a:p>
            <a:pPr indent="-342900" lvl="0" marL="457200" marR="228600" rtl="0" algn="l">
              <a:lnSpc>
                <a:spcPct val="115000"/>
              </a:lnSpc>
              <a:spcBef>
                <a:spcPts val="0"/>
              </a:spcBef>
              <a:spcAft>
                <a:spcPts val="0"/>
              </a:spcAft>
              <a:buClr>
                <a:schemeClr val="dk1"/>
              </a:buClr>
              <a:buSzPts val="1800"/>
              <a:buFont typeface="Google Sans"/>
              <a:buChar char="●"/>
            </a:pPr>
            <a:r>
              <a:rPr lang="en" sz="1800">
                <a:solidFill>
                  <a:schemeClr val="dk1"/>
                </a:solidFill>
                <a:latin typeface="Google Sans"/>
                <a:ea typeface="Google Sans"/>
                <a:cs typeface="Google Sans"/>
                <a:sym typeface="Google Sans"/>
              </a:rPr>
              <a:t>Ability to have users test the solution</a:t>
            </a:r>
            <a:endParaRPr sz="1800">
              <a:solidFill>
                <a:schemeClr val="dk1"/>
              </a:solidFill>
              <a:latin typeface="Google Sans"/>
              <a:ea typeface="Google Sans"/>
              <a:cs typeface="Google Sans"/>
              <a:sym typeface="Google Sans"/>
            </a:endParaRPr>
          </a:p>
          <a:p>
            <a:pPr indent="-342900" lvl="0" marL="457200" marR="228600" rtl="0" algn="l">
              <a:lnSpc>
                <a:spcPct val="115000"/>
              </a:lnSpc>
              <a:spcBef>
                <a:spcPts val="0"/>
              </a:spcBef>
              <a:spcAft>
                <a:spcPts val="0"/>
              </a:spcAft>
              <a:buClr>
                <a:schemeClr val="dk1"/>
              </a:buClr>
              <a:buSzPts val="1800"/>
              <a:buFont typeface="Google Sans"/>
              <a:buChar char="●"/>
            </a:pPr>
            <a:r>
              <a:rPr lang="en" sz="1800">
                <a:solidFill>
                  <a:schemeClr val="dk1"/>
                </a:solidFill>
                <a:latin typeface="Google Sans"/>
                <a:ea typeface="Google Sans"/>
                <a:cs typeface="Google Sans"/>
                <a:sym typeface="Google Sans"/>
              </a:rPr>
              <a:t>Lack of internet access or proper developer environments due to displacement from your college campus.</a:t>
            </a:r>
            <a:endParaRPr sz="1800">
              <a:solidFill>
                <a:schemeClr val="dk1"/>
              </a:solidFill>
              <a:latin typeface="Google Sans"/>
              <a:ea typeface="Google Sans"/>
              <a:cs typeface="Google Sans"/>
              <a:sym typeface="Google Sans"/>
            </a:endParaRPr>
          </a:p>
          <a:p>
            <a:pPr indent="0" lvl="0" marL="0" marR="228600" rtl="0" algn="l">
              <a:lnSpc>
                <a:spcPct val="115000"/>
              </a:lnSpc>
              <a:spcBef>
                <a:spcPts val="0"/>
              </a:spcBef>
              <a:spcAft>
                <a:spcPts val="0"/>
              </a:spcAft>
              <a:buClr>
                <a:schemeClr val="dk1"/>
              </a:buClr>
              <a:buSzPts val="1100"/>
              <a:buFont typeface="Arial"/>
              <a:buNone/>
            </a:pPr>
            <a:r>
              <a:rPr lang="en" sz="1800">
                <a:solidFill>
                  <a:schemeClr val="dk1"/>
                </a:solidFill>
                <a:latin typeface="Google Sans"/>
                <a:ea typeface="Google Sans"/>
                <a:cs typeface="Google Sans"/>
                <a:sym typeface="Google Sans"/>
              </a:rPr>
              <a:t> </a:t>
            </a:r>
            <a:endParaRPr sz="1800">
              <a:solidFill>
                <a:schemeClr val="dk1"/>
              </a:solidFill>
              <a:latin typeface="Google Sans"/>
              <a:ea typeface="Google Sans"/>
              <a:cs typeface="Google Sans"/>
              <a:sym typeface="Google Sans"/>
            </a:endParaRPr>
          </a:p>
          <a:p>
            <a:pPr indent="0" lvl="0" marL="0" marR="228600" rtl="0" algn="l">
              <a:spcBef>
                <a:spcPts val="0"/>
              </a:spcBef>
              <a:spcAft>
                <a:spcPts val="0"/>
              </a:spcAft>
              <a:buNone/>
            </a:pPr>
            <a:r>
              <a:t/>
            </a:r>
            <a:endParaRPr b="1" sz="1800">
              <a:latin typeface="Google Sans"/>
              <a:ea typeface="Google Sans"/>
              <a:cs typeface="Google Sans"/>
              <a:sym typeface="Google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31"/>
          <p:cNvSpPr txBox="1"/>
          <p:nvPr/>
        </p:nvSpPr>
        <p:spPr>
          <a:xfrm>
            <a:off x="5998491" y="233166"/>
            <a:ext cx="2735700" cy="319200"/>
          </a:xfrm>
          <a:prstGeom prst="rect">
            <a:avLst/>
          </a:prstGeom>
          <a:no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latin typeface="Google Sans"/>
              <a:ea typeface="Google Sans"/>
              <a:cs typeface="Google Sans"/>
              <a:sym typeface="Google Sans"/>
            </a:endParaRPr>
          </a:p>
        </p:txBody>
      </p:sp>
      <p:sp>
        <p:nvSpPr>
          <p:cNvPr id="191" name="Google Shape;191;p31"/>
          <p:cNvSpPr txBox="1"/>
          <p:nvPr/>
        </p:nvSpPr>
        <p:spPr>
          <a:xfrm>
            <a:off x="292500" y="1656150"/>
            <a:ext cx="8559000" cy="2031900"/>
          </a:xfrm>
          <a:prstGeom prst="rect">
            <a:avLst/>
          </a:prstGeom>
          <a:noFill/>
          <a:ln>
            <a:noFill/>
          </a:ln>
        </p:spPr>
        <p:txBody>
          <a:bodyPr anchorCtr="0" anchor="t" bIns="91425" lIns="91425" spcFirstLastPara="1" rIns="91425" wrap="square" tIns="91425">
            <a:spAutoFit/>
          </a:bodyPr>
          <a:lstStyle/>
          <a:p>
            <a:pPr indent="0" lvl="0" marL="0" marR="228600" rtl="0" algn="l">
              <a:spcBef>
                <a:spcPts val="0"/>
              </a:spcBef>
              <a:spcAft>
                <a:spcPts val="0"/>
              </a:spcAft>
              <a:buNone/>
            </a:pPr>
            <a:r>
              <a:t/>
            </a:r>
            <a:endParaRPr sz="2000">
              <a:latin typeface="Google Sans"/>
              <a:ea typeface="Google Sans"/>
              <a:cs typeface="Google Sans"/>
              <a:sym typeface="Google Sans"/>
            </a:endParaRPr>
          </a:p>
          <a:p>
            <a:pPr indent="0" lvl="0" marL="0" marR="228600" rtl="0" algn="l">
              <a:spcBef>
                <a:spcPts val="0"/>
              </a:spcBef>
              <a:spcAft>
                <a:spcPts val="0"/>
              </a:spcAft>
              <a:buNone/>
            </a:pPr>
            <a:r>
              <a:rPr lang="en" sz="2000">
                <a:latin typeface="Google Sans"/>
                <a:ea typeface="Google Sans"/>
                <a:cs typeface="Google Sans"/>
                <a:sym typeface="Google Sans"/>
              </a:rPr>
              <a:t>To read the full list of frequently asked questions head over to the FAQ page at </a:t>
            </a:r>
            <a:r>
              <a:rPr lang="en" sz="2000" u="sng">
                <a:solidFill>
                  <a:srgbClr val="1A73E8"/>
                </a:solidFill>
                <a:latin typeface="Google Sans"/>
                <a:ea typeface="Google Sans"/>
                <a:cs typeface="Google Sans"/>
                <a:sym typeface="Google Sans"/>
                <a:hlinkClick r:id="rId4">
                  <a:extLst>
                    <a:ext uri="{A12FA001-AC4F-418D-AE19-62706E023703}">
                      <ahyp:hlinkClr val="tx"/>
                    </a:ext>
                  </a:extLst>
                </a:hlinkClick>
              </a:rPr>
              <a:t>goo.gle/solutionchallenge</a:t>
            </a:r>
            <a:r>
              <a:rPr lang="en" sz="2000">
                <a:latin typeface="Google Sans"/>
                <a:ea typeface="Google Sans"/>
                <a:cs typeface="Google Sans"/>
                <a:sym typeface="Google Sans"/>
              </a:rPr>
              <a:t>.</a:t>
            </a:r>
            <a:endParaRPr sz="2000">
              <a:latin typeface="Google Sans"/>
              <a:ea typeface="Google Sans"/>
              <a:cs typeface="Google Sans"/>
              <a:sym typeface="Google Sans"/>
            </a:endParaRPr>
          </a:p>
          <a:p>
            <a:pPr indent="0" lvl="0" marL="0" marR="228600" rtl="0" algn="l">
              <a:spcBef>
                <a:spcPts val="0"/>
              </a:spcBef>
              <a:spcAft>
                <a:spcPts val="0"/>
              </a:spcAft>
              <a:buNone/>
            </a:pPr>
            <a:r>
              <a:t/>
            </a:r>
            <a:endParaRPr sz="2000">
              <a:latin typeface="Google Sans"/>
              <a:ea typeface="Google Sans"/>
              <a:cs typeface="Google Sans"/>
              <a:sym typeface="Google Sans"/>
            </a:endParaRPr>
          </a:p>
          <a:p>
            <a:pPr indent="0" lvl="0" marL="0" marR="228600" rtl="0" algn="l">
              <a:spcBef>
                <a:spcPts val="0"/>
              </a:spcBef>
              <a:spcAft>
                <a:spcPts val="0"/>
              </a:spcAft>
              <a:buNone/>
            </a:pPr>
            <a:r>
              <a:rPr lang="en" sz="2000">
                <a:latin typeface="Google Sans"/>
                <a:ea typeface="Google Sans"/>
                <a:cs typeface="Google Sans"/>
                <a:sym typeface="Google Sans"/>
              </a:rPr>
              <a:t>If you have a question that is not answered below, please reach out to your DSC Lead or visit </a:t>
            </a:r>
            <a:r>
              <a:rPr lang="en" sz="2000" u="sng">
                <a:solidFill>
                  <a:srgbClr val="1A73E8"/>
                </a:solidFill>
                <a:latin typeface="Google Sans"/>
                <a:ea typeface="Google Sans"/>
                <a:cs typeface="Google Sans"/>
                <a:sym typeface="Google Sans"/>
                <a:hlinkClick r:id="rId5">
                  <a:extLst>
                    <a:ext uri="{A12FA001-AC4F-418D-AE19-62706E023703}">
                      <ahyp:hlinkClr val="tx"/>
                    </a:ext>
                  </a:extLst>
                </a:hlinkClick>
              </a:rPr>
              <a:t>Parthean</a:t>
            </a:r>
            <a:r>
              <a:rPr lang="en" sz="2000">
                <a:latin typeface="Google Sans"/>
                <a:ea typeface="Google Sans"/>
                <a:cs typeface="Google Sans"/>
                <a:sym typeface="Google Sans"/>
              </a:rPr>
              <a:t>. </a:t>
            </a:r>
            <a:endParaRPr sz="2000">
              <a:latin typeface="Google Sans"/>
              <a:ea typeface="Google Sans"/>
              <a:cs typeface="Google Sans"/>
              <a:sym typeface="Google Sans"/>
            </a:endParaRPr>
          </a:p>
        </p:txBody>
      </p:sp>
      <p:pic>
        <p:nvPicPr>
          <p:cNvPr id="192" name="Google Shape;192;p31"/>
          <p:cNvPicPr preferRelativeResize="0"/>
          <p:nvPr/>
        </p:nvPicPr>
        <p:blipFill rotWithShape="1">
          <a:blip r:embed="rId6">
            <a:alphaModFix/>
          </a:blip>
          <a:srcRect b="9800" l="-15340" r="15339" t="-9800"/>
          <a:stretch/>
        </p:blipFill>
        <p:spPr>
          <a:xfrm>
            <a:off x="5876450" y="3305500"/>
            <a:ext cx="3267548" cy="1838000"/>
          </a:xfrm>
          <a:prstGeom prst="rect">
            <a:avLst/>
          </a:prstGeom>
          <a:noFill/>
          <a:ln>
            <a:noFill/>
          </a:ln>
        </p:spPr>
      </p:pic>
      <p:sp>
        <p:nvSpPr>
          <p:cNvPr id="193" name="Google Shape;193;p31"/>
          <p:cNvSpPr txBox="1"/>
          <p:nvPr/>
        </p:nvSpPr>
        <p:spPr>
          <a:xfrm>
            <a:off x="454693" y="857200"/>
            <a:ext cx="8470800" cy="432900"/>
          </a:xfrm>
          <a:prstGeom prst="rect">
            <a:avLst/>
          </a:prstGeom>
          <a:noFill/>
          <a:ln>
            <a:noFill/>
          </a:ln>
        </p:spPr>
        <p:txBody>
          <a:bodyPr anchorCtr="0" anchor="t" bIns="0" lIns="0" spcFirstLastPara="1" rIns="228600" wrap="square" tIns="0">
            <a:noAutofit/>
          </a:bodyPr>
          <a:lstStyle/>
          <a:p>
            <a:pPr indent="0" lvl="0" marL="0" rtl="0" algn="l">
              <a:spcBef>
                <a:spcPts val="0"/>
              </a:spcBef>
              <a:spcAft>
                <a:spcPts val="0"/>
              </a:spcAft>
              <a:buNone/>
            </a:pPr>
            <a:r>
              <a:rPr b="1" lang="en" sz="2800">
                <a:latin typeface="Google Sans"/>
                <a:ea typeface="Google Sans"/>
                <a:cs typeface="Google Sans"/>
                <a:sym typeface="Google Sans"/>
              </a:rPr>
              <a:t>FAQs</a:t>
            </a:r>
            <a:endParaRPr b="1" sz="2800">
              <a:latin typeface="Google Sans"/>
              <a:ea typeface="Google Sans"/>
              <a:cs typeface="Google Sans"/>
              <a:sym typeface="Google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32"/>
          <p:cNvSpPr txBox="1"/>
          <p:nvPr>
            <p:ph type="title"/>
          </p:nvPr>
        </p:nvSpPr>
        <p:spPr>
          <a:xfrm>
            <a:off x="411475" y="1783075"/>
            <a:ext cx="4714500" cy="1205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Identify the Right Problem</a:t>
            </a:r>
            <a:endParaRPr sz="1600"/>
          </a:p>
        </p:txBody>
      </p:sp>
      <p:pic>
        <p:nvPicPr>
          <p:cNvPr id="199" name="Google Shape;199;p32"/>
          <p:cNvPicPr preferRelativeResize="0"/>
          <p:nvPr/>
        </p:nvPicPr>
        <p:blipFill rotWithShape="1">
          <a:blip r:embed="rId3">
            <a:alphaModFix/>
          </a:blip>
          <a:srcRect b="0" l="0" r="16394" t="0"/>
          <a:stretch/>
        </p:blipFill>
        <p:spPr>
          <a:xfrm>
            <a:off x="5125824" y="845225"/>
            <a:ext cx="4018174" cy="34827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33"/>
          <p:cNvSpPr txBox="1"/>
          <p:nvPr/>
        </p:nvSpPr>
        <p:spPr>
          <a:xfrm>
            <a:off x="342850" y="961975"/>
            <a:ext cx="6270300" cy="352200"/>
          </a:xfrm>
          <a:prstGeom prst="rect">
            <a:avLst/>
          </a:prstGeom>
          <a:noFill/>
          <a:ln>
            <a:noFill/>
          </a:ln>
        </p:spPr>
        <p:txBody>
          <a:bodyPr anchorCtr="0" anchor="t" bIns="0" lIns="0" spcFirstLastPara="1" rIns="228600" wrap="square" tIns="0">
            <a:noAutofit/>
          </a:bodyPr>
          <a:lstStyle/>
          <a:p>
            <a:pPr indent="0" lvl="0" marL="0" rtl="0" algn="l">
              <a:spcBef>
                <a:spcPts val="0"/>
              </a:spcBef>
              <a:spcAft>
                <a:spcPts val="0"/>
              </a:spcAft>
              <a:buNone/>
            </a:pPr>
            <a:r>
              <a:rPr lang="en" sz="2400">
                <a:solidFill>
                  <a:srgbClr val="3C4043"/>
                </a:solidFill>
                <a:latin typeface="Google Sans Medium"/>
                <a:ea typeface="Google Sans Medium"/>
                <a:cs typeface="Google Sans Medium"/>
                <a:sym typeface="Google Sans Medium"/>
              </a:rPr>
              <a:t>Good &amp; Bad Examples (Using 1 UN Goals)</a:t>
            </a:r>
            <a:endParaRPr sz="2400">
              <a:solidFill>
                <a:srgbClr val="3C4043"/>
              </a:solidFill>
              <a:latin typeface="Google Sans Medium"/>
              <a:ea typeface="Google Sans Medium"/>
              <a:cs typeface="Google Sans Medium"/>
              <a:sym typeface="Google Sans Medium"/>
            </a:endParaRPr>
          </a:p>
          <a:p>
            <a:pPr indent="0" lvl="0" marL="0" rtl="0" algn="l">
              <a:spcBef>
                <a:spcPts val="0"/>
              </a:spcBef>
              <a:spcAft>
                <a:spcPts val="0"/>
              </a:spcAft>
              <a:buNone/>
            </a:pPr>
            <a:r>
              <a:rPr lang="en" sz="2400">
                <a:solidFill>
                  <a:srgbClr val="3C4043"/>
                </a:solidFill>
                <a:latin typeface="Google Sans Medium"/>
                <a:ea typeface="Google Sans Medium"/>
                <a:cs typeface="Google Sans Medium"/>
                <a:sym typeface="Google Sans Medium"/>
              </a:rPr>
              <a:t> </a:t>
            </a:r>
            <a:endParaRPr b="1" sz="2400">
              <a:solidFill>
                <a:schemeClr val="lt1"/>
              </a:solidFill>
              <a:highlight>
                <a:srgbClr val="4285F4"/>
              </a:highlight>
              <a:latin typeface="Google Sans"/>
              <a:ea typeface="Google Sans"/>
              <a:cs typeface="Google Sans"/>
              <a:sym typeface="Google Sans"/>
            </a:endParaRPr>
          </a:p>
        </p:txBody>
      </p:sp>
      <p:sp>
        <p:nvSpPr>
          <p:cNvPr id="205" name="Google Shape;205;p33"/>
          <p:cNvSpPr txBox="1"/>
          <p:nvPr/>
        </p:nvSpPr>
        <p:spPr>
          <a:xfrm>
            <a:off x="342850" y="1621650"/>
            <a:ext cx="7845000" cy="2869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 sz="1500">
                <a:solidFill>
                  <a:schemeClr val="dk1"/>
                </a:solidFill>
                <a:highlight>
                  <a:schemeClr val="accent4"/>
                </a:highlight>
                <a:latin typeface="Google Sans"/>
                <a:ea typeface="Google Sans"/>
                <a:cs typeface="Google Sans"/>
                <a:sym typeface="Google Sans"/>
              </a:rPr>
              <a:t>Bad</a:t>
            </a:r>
            <a:r>
              <a:rPr b="1" lang="en" sz="1500">
                <a:solidFill>
                  <a:schemeClr val="dk1"/>
                </a:solidFill>
                <a:latin typeface="Google Sans"/>
                <a:ea typeface="Google Sans"/>
                <a:cs typeface="Google Sans"/>
                <a:sym typeface="Google Sans"/>
              </a:rPr>
              <a:t> </a:t>
            </a:r>
            <a:r>
              <a:rPr lang="en" sz="1500">
                <a:solidFill>
                  <a:schemeClr val="dk1"/>
                </a:solidFill>
                <a:latin typeface="Google Sans"/>
                <a:ea typeface="Google Sans"/>
                <a:cs typeface="Google Sans"/>
                <a:sym typeface="Google Sans"/>
              </a:rPr>
              <a:t>examples:</a:t>
            </a:r>
            <a:br>
              <a:rPr lang="en" sz="1500">
                <a:solidFill>
                  <a:schemeClr val="dk1"/>
                </a:solidFill>
                <a:latin typeface="Google Sans"/>
                <a:ea typeface="Google Sans"/>
                <a:cs typeface="Google Sans"/>
                <a:sym typeface="Google Sans"/>
              </a:rPr>
            </a:br>
            <a:endParaRPr sz="1500">
              <a:solidFill>
                <a:schemeClr val="dk1"/>
              </a:solidFill>
              <a:latin typeface="Google Sans"/>
              <a:ea typeface="Google Sans"/>
              <a:cs typeface="Google Sans"/>
              <a:sym typeface="Google Sans"/>
            </a:endParaRPr>
          </a:p>
          <a:p>
            <a:pPr indent="-323850" lvl="0" marL="457200" rtl="0" algn="l">
              <a:spcBef>
                <a:spcPts val="0"/>
              </a:spcBef>
              <a:spcAft>
                <a:spcPts val="0"/>
              </a:spcAft>
              <a:buClr>
                <a:schemeClr val="dk1"/>
              </a:buClr>
              <a:buSzPts val="1500"/>
              <a:buFont typeface="Google Sans"/>
              <a:buChar char="●"/>
            </a:pPr>
            <a:r>
              <a:rPr b="1" lang="en" sz="1500">
                <a:solidFill>
                  <a:schemeClr val="dk1"/>
                </a:solidFill>
                <a:highlight>
                  <a:schemeClr val="accent4"/>
                </a:highlight>
                <a:latin typeface="Google Sans"/>
                <a:ea typeface="Google Sans"/>
                <a:cs typeface="Google Sans"/>
                <a:sym typeface="Google Sans"/>
              </a:rPr>
              <a:t>Broad</a:t>
            </a:r>
            <a:r>
              <a:rPr b="1" lang="en" sz="1500">
                <a:solidFill>
                  <a:schemeClr val="dk1"/>
                </a:solidFill>
                <a:latin typeface="Google Sans"/>
                <a:ea typeface="Google Sans"/>
                <a:cs typeface="Google Sans"/>
                <a:sym typeface="Google Sans"/>
              </a:rPr>
              <a:t> ideas</a:t>
            </a:r>
            <a:endParaRPr b="1" sz="1500">
              <a:solidFill>
                <a:schemeClr val="dk1"/>
              </a:solidFill>
              <a:latin typeface="Google Sans"/>
              <a:ea typeface="Google Sans"/>
              <a:cs typeface="Google Sans"/>
              <a:sym typeface="Google Sans"/>
            </a:endParaRPr>
          </a:p>
          <a:p>
            <a:pPr indent="-304800" lvl="1" marL="914400" rtl="0" algn="l">
              <a:spcBef>
                <a:spcPts val="1000"/>
              </a:spcBef>
              <a:spcAft>
                <a:spcPts val="0"/>
              </a:spcAft>
              <a:buClr>
                <a:schemeClr val="dk1"/>
              </a:buClr>
              <a:buSzPts val="1200"/>
              <a:buFont typeface="Google Sans"/>
              <a:buChar char="○"/>
            </a:pPr>
            <a:r>
              <a:rPr lang="en" sz="1200">
                <a:solidFill>
                  <a:schemeClr val="dk1"/>
                </a:solidFill>
                <a:latin typeface="Google Sans"/>
                <a:ea typeface="Google Sans"/>
                <a:cs typeface="Google Sans"/>
                <a:sym typeface="Google Sans"/>
              </a:rPr>
              <a:t>Ex: Neuroscience application</a:t>
            </a:r>
            <a:endParaRPr sz="1200">
              <a:solidFill>
                <a:schemeClr val="dk1"/>
              </a:solidFill>
              <a:latin typeface="Google Sans"/>
              <a:ea typeface="Google Sans"/>
              <a:cs typeface="Google Sans"/>
              <a:sym typeface="Google Sans"/>
            </a:endParaRPr>
          </a:p>
          <a:p>
            <a:pPr indent="-323850" lvl="0" marL="457200" rtl="0" algn="l">
              <a:spcBef>
                <a:spcPts val="1000"/>
              </a:spcBef>
              <a:spcAft>
                <a:spcPts val="0"/>
              </a:spcAft>
              <a:buClr>
                <a:schemeClr val="dk1"/>
              </a:buClr>
              <a:buSzPts val="1500"/>
              <a:buFont typeface="Google Sans"/>
              <a:buChar char="●"/>
            </a:pPr>
            <a:r>
              <a:rPr b="1" lang="en" sz="1500">
                <a:solidFill>
                  <a:schemeClr val="dk1"/>
                </a:solidFill>
                <a:highlight>
                  <a:schemeClr val="accent4"/>
                </a:highlight>
                <a:latin typeface="Google Sans"/>
                <a:ea typeface="Google Sans"/>
                <a:cs typeface="Google Sans"/>
                <a:sym typeface="Google Sans"/>
              </a:rPr>
              <a:t>Unrelated</a:t>
            </a:r>
            <a:r>
              <a:rPr b="1" lang="en" sz="1500">
                <a:solidFill>
                  <a:schemeClr val="dk1"/>
                </a:solidFill>
                <a:latin typeface="Google Sans"/>
                <a:ea typeface="Google Sans"/>
                <a:cs typeface="Google Sans"/>
                <a:sym typeface="Google Sans"/>
              </a:rPr>
              <a:t> ideas</a:t>
            </a:r>
            <a:endParaRPr b="1" sz="1500">
              <a:solidFill>
                <a:schemeClr val="dk1"/>
              </a:solidFill>
              <a:latin typeface="Google Sans"/>
              <a:ea typeface="Google Sans"/>
              <a:cs typeface="Google Sans"/>
              <a:sym typeface="Google Sans"/>
            </a:endParaRPr>
          </a:p>
          <a:p>
            <a:pPr indent="-304800" lvl="1" marL="914400" rtl="0" algn="l">
              <a:spcBef>
                <a:spcPts val="1000"/>
              </a:spcBef>
              <a:spcAft>
                <a:spcPts val="0"/>
              </a:spcAft>
              <a:buClr>
                <a:schemeClr val="dk1"/>
              </a:buClr>
              <a:buSzPts val="1200"/>
              <a:buFont typeface="Google Sans"/>
              <a:buChar char="○"/>
            </a:pPr>
            <a:r>
              <a:rPr lang="en" sz="1200">
                <a:solidFill>
                  <a:schemeClr val="dk1"/>
                </a:solidFill>
                <a:latin typeface="Google Sans"/>
                <a:ea typeface="Google Sans"/>
                <a:cs typeface="Google Sans"/>
                <a:sym typeface="Google Sans"/>
              </a:rPr>
              <a:t>Ex: Google Maps for the moon</a:t>
            </a:r>
            <a:endParaRPr sz="1200">
              <a:solidFill>
                <a:schemeClr val="dk1"/>
              </a:solidFill>
              <a:latin typeface="Google Sans"/>
              <a:ea typeface="Google Sans"/>
              <a:cs typeface="Google Sans"/>
              <a:sym typeface="Google Sans"/>
            </a:endParaRPr>
          </a:p>
          <a:p>
            <a:pPr indent="-323850" lvl="0" marL="457200" rtl="0" algn="l">
              <a:spcBef>
                <a:spcPts val="1000"/>
              </a:spcBef>
              <a:spcAft>
                <a:spcPts val="0"/>
              </a:spcAft>
              <a:buClr>
                <a:schemeClr val="dk1"/>
              </a:buClr>
              <a:buSzPts val="1500"/>
              <a:buFont typeface="Google Sans"/>
              <a:buChar char="●"/>
            </a:pPr>
            <a:r>
              <a:rPr b="1" lang="en" sz="1500">
                <a:solidFill>
                  <a:schemeClr val="dk1"/>
                </a:solidFill>
                <a:latin typeface="Google Sans"/>
                <a:ea typeface="Google Sans"/>
                <a:cs typeface="Google Sans"/>
                <a:sym typeface="Google Sans"/>
              </a:rPr>
              <a:t>Ideas that push </a:t>
            </a:r>
            <a:r>
              <a:rPr b="1" lang="en" sz="1500">
                <a:solidFill>
                  <a:schemeClr val="dk1"/>
                </a:solidFill>
                <a:highlight>
                  <a:schemeClr val="accent4"/>
                </a:highlight>
                <a:latin typeface="Google Sans"/>
                <a:ea typeface="Google Sans"/>
                <a:cs typeface="Google Sans"/>
                <a:sym typeface="Google Sans"/>
              </a:rPr>
              <a:t>time constraints</a:t>
            </a:r>
            <a:endParaRPr b="1" sz="1500">
              <a:solidFill>
                <a:schemeClr val="dk1"/>
              </a:solidFill>
              <a:highlight>
                <a:schemeClr val="accent4"/>
              </a:highlight>
              <a:latin typeface="Google Sans"/>
              <a:ea typeface="Google Sans"/>
              <a:cs typeface="Google Sans"/>
              <a:sym typeface="Google Sans"/>
            </a:endParaRPr>
          </a:p>
          <a:p>
            <a:pPr indent="-304800" lvl="1" marL="914400" rtl="0" algn="l">
              <a:spcBef>
                <a:spcPts val="1000"/>
              </a:spcBef>
              <a:spcAft>
                <a:spcPts val="0"/>
              </a:spcAft>
              <a:buClr>
                <a:schemeClr val="dk1"/>
              </a:buClr>
              <a:buSzPts val="1200"/>
              <a:buFont typeface="Google Sans"/>
              <a:buChar char="○"/>
            </a:pPr>
            <a:r>
              <a:rPr lang="en" sz="1200">
                <a:solidFill>
                  <a:schemeClr val="dk1"/>
                </a:solidFill>
                <a:latin typeface="Google Sans"/>
                <a:ea typeface="Google Sans"/>
                <a:cs typeface="Google Sans"/>
                <a:sym typeface="Google Sans"/>
              </a:rPr>
              <a:t>Ex: Automotive accident detection system</a:t>
            </a:r>
            <a:endParaRPr sz="1200">
              <a:solidFill>
                <a:schemeClr val="dk1"/>
              </a:solidFill>
              <a:latin typeface="Google Sans"/>
              <a:ea typeface="Google Sans"/>
              <a:cs typeface="Google Sans"/>
              <a:sym typeface="Google Sans"/>
            </a:endParaRPr>
          </a:p>
          <a:p>
            <a:pPr indent="-304800" lvl="1" marL="914400" rtl="0" algn="l">
              <a:spcBef>
                <a:spcPts val="1000"/>
              </a:spcBef>
              <a:spcAft>
                <a:spcPts val="1000"/>
              </a:spcAft>
              <a:buClr>
                <a:schemeClr val="dk1"/>
              </a:buClr>
              <a:buSzPts val="1200"/>
              <a:buFont typeface="Google Sans"/>
              <a:buChar char="○"/>
            </a:pPr>
            <a:r>
              <a:rPr lang="en" sz="1200">
                <a:solidFill>
                  <a:schemeClr val="dk1"/>
                </a:solidFill>
                <a:latin typeface="Google Sans"/>
                <a:ea typeface="Google Sans"/>
                <a:cs typeface="Google Sans"/>
                <a:sym typeface="Google Sans"/>
              </a:rPr>
              <a:t>We only have </a:t>
            </a:r>
            <a:r>
              <a:rPr lang="en" sz="1200">
                <a:solidFill>
                  <a:schemeClr val="dk1"/>
                </a:solidFill>
                <a:highlight>
                  <a:schemeClr val="accent4"/>
                </a:highlight>
                <a:latin typeface="Google Sans"/>
                <a:ea typeface="Google Sans"/>
                <a:cs typeface="Google Sans"/>
                <a:sym typeface="Google Sans"/>
              </a:rPr>
              <a:t>2 months!</a:t>
            </a:r>
            <a:endParaRPr sz="1500">
              <a:solidFill>
                <a:schemeClr val="dk1"/>
              </a:solidFill>
              <a:highlight>
                <a:schemeClr val="accent4"/>
              </a:highlight>
              <a:latin typeface="Google Sans"/>
              <a:ea typeface="Google Sans"/>
              <a:cs typeface="Google Sans"/>
              <a:sym typeface="Google Sans"/>
            </a:endParaRPr>
          </a:p>
        </p:txBody>
      </p:sp>
      <p:pic>
        <p:nvPicPr>
          <p:cNvPr id="206" name="Google Shape;206;p33"/>
          <p:cNvPicPr preferRelativeResize="0"/>
          <p:nvPr/>
        </p:nvPicPr>
        <p:blipFill>
          <a:blip r:embed="rId3">
            <a:alphaModFix/>
          </a:blip>
          <a:stretch>
            <a:fillRect/>
          </a:stretch>
        </p:blipFill>
        <p:spPr>
          <a:xfrm>
            <a:off x="5221775" y="1956063"/>
            <a:ext cx="2143125" cy="2143125"/>
          </a:xfrm>
          <a:prstGeom prst="rect">
            <a:avLst/>
          </a:prstGeom>
          <a:noFill/>
          <a:ln>
            <a:noFill/>
          </a:ln>
        </p:spPr>
      </p:pic>
      <p:pic>
        <p:nvPicPr>
          <p:cNvPr id="207" name="Google Shape;207;p33"/>
          <p:cNvPicPr preferRelativeResize="0"/>
          <p:nvPr/>
        </p:nvPicPr>
        <p:blipFill>
          <a:blip r:embed="rId4">
            <a:alphaModFix/>
          </a:blip>
          <a:stretch>
            <a:fillRect/>
          </a:stretch>
        </p:blipFill>
        <p:spPr>
          <a:xfrm>
            <a:off x="5914587" y="1621650"/>
            <a:ext cx="757500" cy="7575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34"/>
          <p:cNvSpPr txBox="1"/>
          <p:nvPr/>
        </p:nvSpPr>
        <p:spPr>
          <a:xfrm>
            <a:off x="342850" y="961975"/>
            <a:ext cx="6270300" cy="352200"/>
          </a:xfrm>
          <a:prstGeom prst="rect">
            <a:avLst/>
          </a:prstGeom>
          <a:noFill/>
          <a:ln>
            <a:noFill/>
          </a:ln>
        </p:spPr>
        <p:txBody>
          <a:bodyPr anchorCtr="0" anchor="t" bIns="0" lIns="0" spcFirstLastPara="1" rIns="228600" wrap="square" tIns="0">
            <a:noAutofit/>
          </a:bodyPr>
          <a:lstStyle/>
          <a:p>
            <a:pPr indent="0" lvl="0" marL="0" rtl="0" algn="l">
              <a:spcBef>
                <a:spcPts val="0"/>
              </a:spcBef>
              <a:spcAft>
                <a:spcPts val="0"/>
              </a:spcAft>
              <a:buNone/>
            </a:pPr>
            <a:r>
              <a:rPr lang="en" sz="2400">
                <a:solidFill>
                  <a:srgbClr val="3C4043"/>
                </a:solidFill>
                <a:latin typeface="Google Sans Medium"/>
                <a:ea typeface="Google Sans Medium"/>
                <a:cs typeface="Google Sans Medium"/>
                <a:sym typeface="Google Sans Medium"/>
              </a:rPr>
              <a:t>Good &amp; Bad Examples (Using 1 UN Goals)</a:t>
            </a:r>
            <a:endParaRPr sz="2400">
              <a:solidFill>
                <a:srgbClr val="3C4043"/>
              </a:solidFill>
              <a:latin typeface="Google Sans Medium"/>
              <a:ea typeface="Google Sans Medium"/>
              <a:cs typeface="Google Sans Medium"/>
              <a:sym typeface="Google Sans Medium"/>
            </a:endParaRPr>
          </a:p>
          <a:p>
            <a:pPr indent="0" lvl="0" marL="0" rtl="0" algn="l">
              <a:spcBef>
                <a:spcPts val="0"/>
              </a:spcBef>
              <a:spcAft>
                <a:spcPts val="0"/>
              </a:spcAft>
              <a:buNone/>
            </a:pPr>
            <a:r>
              <a:rPr lang="en" sz="2400">
                <a:solidFill>
                  <a:srgbClr val="3C4043"/>
                </a:solidFill>
                <a:latin typeface="Google Sans Medium"/>
                <a:ea typeface="Google Sans Medium"/>
                <a:cs typeface="Google Sans Medium"/>
                <a:sym typeface="Google Sans Medium"/>
              </a:rPr>
              <a:t> </a:t>
            </a:r>
            <a:endParaRPr b="1" sz="2400">
              <a:solidFill>
                <a:schemeClr val="lt1"/>
              </a:solidFill>
              <a:highlight>
                <a:srgbClr val="4285F4"/>
              </a:highlight>
              <a:latin typeface="Google Sans"/>
              <a:ea typeface="Google Sans"/>
              <a:cs typeface="Google Sans"/>
              <a:sym typeface="Google Sans"/>
            </a:endParaRPr>
          </a:p>
        </p:txBody>
      </p:sp>
      <p:sp>
        <p:nvSpPr>
          <p:cNvPr id="213" name="Google Shape;213;p34"/>
          <p:cNvSpPr txBox="1"/>
          <p:nvPr/>
        </p:nvSpPr>
        <p:spPr>
          <a:xfrm>
            <a:off x="342850" y="1621650"/>
            <a:ext cx="7845000" cy="2941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 sz="1500">
                <a:highlight>
                  <a:srgbClr val="00FF00"/>
                </a:highlight>
                <a:latin typeface="Google Sans"/>
                <a:ea typeface="Google Sans"/>
                <a:cs typeface="Google Sans"/>
                <a:sym typeface="Google Sans"/>
              </a:rPr>
              <a:t>Good</a:t>
            </a:r>
            <a:r>
              <a:rPr lang="en" sz="1500">
                <a:latin typeface="Google Sans"/>
                <a:ea typeface="Google Sans"/>
                <a:cs typeface="Google Sans"/>
                <a:sym typeface="Google Sans"/>
              </a:rPr>
              <a:t> </a:t>
            </a:r>
            <a:r>
              <a:rPr lang="en" sz="1500">
                <a:solidFill>
                  <a:schemeClr val="dk1"/>
                </a:solidFill>
                <a:latin typeface="Google Sans"/>
                <a:ea typeface="Google Sans"/>
                <a:cs typeface="Google Sans"/>
                <a:sym typeface="Google Sans"/>
              </a:rPr>
              <a:t>examples:</a:t>
            </a:r>
            <a:br>
              <a:rPr lang="en" sz="1500">
                <a:solidFill>
                  <a:schemeClr val="dk1"/>
                </a:solidFill>
                <a:latin typeface="Google Sans"/>
                <a:ea typeface="Google Sans"/>
                <a:cs typeface="Google Sans"/>
                <a:sym typeface="Google Sans"/>
              </a:rPr>
            </a:br>
            <a:endParaRPr sz="1500">
              <a:solidFill>
                <a:schemeClr val="dk1"/>
              </a:solidFill>
              <a:latin typeface="Google Sans"/>
              <a:ea typeface="Google Sans"/>
              <a:cs typeface="Google Sans"/>
              <a:sym typeface="Google Sans"/>
            </a:endParaRPr>
          </a:p>
          <a:p>
            <a:pPr indent="-323850" lvl="0" marL="457200" marR="0" rtl="0" algn="l">
              <a:lnSpc>
                <a:spcPct val="100000"/>
              </a:lnSpc>
              <a:spcBef>
                <a:spcPts val="0"/>
              </a:spcBef>
              <a:spcAft>
                <a:spcPts val="0"/>
              </a:spcAft>
              <a:buClr>
                <a:schemeClr val="dk1"/>
              </a:buClr>
              <a:buSzPts val="1500"/>
              <a:buFont typeface="Google Sans"/>
              <a:buChar char="●"/>
            </a:pPr>
            <a:r>
              <a:rPr b="1" lang="en" sz="1500">
                <a:solidFill>
                  <a:schemeClr val="dk1"/>
                </a:solidFill>
                <a:latin typeface="Google Sans"/>
                <a:ea typeface="Google Sans"/>
                <a:cs typeface="Google Sans"/>
                <a:sym typeface="Google Sans"/>
              </a:rPr>
              <a:t>Be as </a:t>
            </a:r>
            <a:r>
              <a:rPr b="1" lang="en" sz="1500">
                <a:solidFill>
                  <a:schemeClr val="dk1"/>
                </a:solidFill>
                <a:highlight>
                  <a:srgbClr val="00FF00"/>
                </a:highlight>
                <a:latin typeface="Google Sans"/>
                <a:ea typeface="Google Sans"/>
                <a:cs typeface="Google Sans"/>
                <a:sym typeface="Google Sans"/>
              </a:rPr>
              <a:t>specific</a:t>
            </a:r>
            <a:r>
              <a:rPr b="1" lang="en" sz="1500">
                <a:solidFill>
                  <a:schemeClr val="dk1"/>
                </a:solidFill>
                <a:latin typeface="Google Sans"/>
                <a:ea typeface="Google Sans"/>
                <a:cs typeface="Google Sans"/>
                <a:sym typeface="Google Sans"/>
              </a:rPr>
              <a:t> as possible</a:t>
            </a:r>
            <a:endParaRPr b="1" sz="1500">
              <a:solidFill>
                <a:schemeClr val="dk1"/>
              </a:solidFill>
              <a:latin typeface="Google Sans"/>
              <a:ea typeface="Google Sans"/>
              <a:cs typeface="Google Sans"/>
              <a:sym typeface="Google Sans"/>
            </a:endParaRPr>
          </a:p>
          <a:p>
            <a:pPr indent="-304800" lvl="1" marL="914400" marR="0" rtl="0" algn="l">
              <a:lnSpc>
                <a:spcPct val="100000"/>
              </a:lnSpc>
              <a:spcBef>
                <a:spcPts val="1000"/>
              </a:spcBef>
              <a:spcAft>
                <a:spcPts val="0"/>
              </a:spcAft>
              <a:buClr>
                <a:schemeClr val="dk1"/>
              </a:buClr>
              <a:buSzPts val="1200"/>
              <a:buFont typeface="Google Sans"/>
              <a:buChar char="○"/>
            </a:pPr>
            <a:r>
              <a:rPr lang="en" sz="1200">
                <a:solidFill>
                  <a:schemeClr val="dk1"/>
                </a:solidFill>
                <a:latin typeface="Google Sans"/>
                <a:ea typeface="Google Sans"/>
                <a:cs typeface="Google Sans"/>
                <a:sym typeface="Google Sans"/>
              </a:rPr>
              <a:t>Ex: Book recommendation system based off of preferences (#4)</a:t>
            </a:r>
            <a:endParaRPr sz="1200">
              <a:solidFill>
                <a:schemeClr val="dk1"/>
              </a:solidFill>
              <a:latin typeface="Google Sans"/>
              <a:ea typeface="Google Sans"/>
              <a:cs typeface="Google Sans"/>
              <a:sym typeface="Google Sans"/>
            </a:endParaRPr>
          </a:p>
          <a:p>
            <a:pPr indent="-323850" lvl="0" marL="457200" marR="0" rtl="0" algn="l">
              <a:lnSpc>
                <a:spcPct val="100000"/>
              </a:lnSpc>
              <a:spcBef>
                <a:spcPts val="1000"/>
              </a:spcBef>
              <a:spcAft>
                <a:spcPts val="0"/>
              </a:spcAft>
              <a:buClr>
                <a:schemeClr val="dk1"/>
              </a:buClr>
              <a:buSzPts val="1500"/>
              <a:buFont typeface="Google Sans"/>
              <a:buChar char="●"/>
            </a:pPr>
            <a:r>
              <a:rPr b="1" lang="en" sz="1500">
                <a:solidFill>
                  <a:schemeClr val="dk1"/>
                </a:solidFill>
                <a:latin typeface="Google Sans"/>
                <a:ea typeface="Google Sans"/>
                <a:cs typeface="Google Sans"/>
                <a:sym typeface="Google Sans"/>
              </a:rPr>
              <a:t>There’s room for </a:t>
            </a:r>
            <a:r>
              <a:rPr b="1" lang="en" sz="1500">
                <a:highlight>
                  <a:srgbClr val="00FF00"/>
                </a:highlight>
                <a:latin typeface="Google Sans"/>
                <a:ea typeface="Google Sans"/>
                <a:cs typeface="Google Sans"/>
                <a:sym typeface="Google Sans"/>
              </a:rPr>
              <a:t>growth</a:t>
            </a:r>
            <a:endParaRPr b="1" sz="1500">
              <a:highlight>
                <a:srgbClr val="00FF00"/>
              </a:highlight>
              <a:latin typeface="Google Sans"/>
              <a:ea typeface="Google Sans"/>
              <a:cs typeface="Google Sans"/>
              <a:sym typeface="Google Sans"/>
            </a:endParaRPr>
          </a:p>
          <a:p>
            <a:pPr indent="-304800" lvl="1" marL="914400" marR="0" rtl="0" algn="l">
              <a:lnSpc>
                <a:spcPct val="100000"/>
              </a:lnSpc>
              <a:spcBef>
                <a:spcPts val="1000"/>
              </a:spcBef>
              <a:spcAft>
                <a:spcPts val="0"/>
              </a:spcAft>
              <a:buClr>
                <a:schemeClr val="dk1"/>
              </a:buClr>
              <a:buSzPts val="1200"/>
              <a:buFont typeface="Google Sans"/>
              <a:buChar char="○"/>
            </a:pPr>
            <a:r>
              <a:rPr lang="en" sz="1200">
                <a:solidFill>
                  <a:schemeClr val="dk1"/>
                </a:solidFill>
                <a:latin typeface="Google Sans"/>
                <a:ea typeface="Google Sans"/>
                <a:cs typeface="Google Sans"/>
                <a:sym typeface="Google Sans"/>
              </a:rPr>
              <a:t>No need for it to be scalable right away</a:t>
            </a:r>
            <a:endParaRPr sz="1200">
              <a:solidFill>
                <a:schemeClr val="dk1"/>
              </a:solidFill>
              <a:latin typeface="Google Sans"/>
              <a:ea typeface="Google Sans"/>
              <a:cs typeface="Google Sans"/>
              <a:sym typeface="Google Sans"/>
            </a:endParaRPr>
          </a:p>
          <a:p>
            <a:pPr indent="-304800" lvl="1" marL="914400" marR="0" rtl="0" algn="l">
              <a:lnSpc>
                <a:spcPct val="100000"/>
              </a:lnSpc>
              <a:spcBef>
                <a:spcPts val="1000"/>
              </a:spcBef>
              <a:spcAft>
                <a:spcPts val="0"/>
              </a:spcAft>
              <a:buClr>
                <a:schemeClr val="dk1"/>
              </a:buClr>
              <a:buSzPts val="1200"/>
              <a:buFont typeface="Google Sans"/>
              <a:buChar char="○"/>
            </a:pPr>
            <a:r>
              <a:rPr lang="en" sz="1200">
                <a:solidFill>
                  <a:schemeClr val="dk1"/>
                </a:solidFill>
                <a:latin typeface="Google Sans"/>
                <a:ea typeface="Google Sans"/>
                <a:cs typeface="Google Sans"/>
                <a:sym typeface="Google Sans"/>
              </a:rPr>
              <a:t>Plan for improvements and testing</a:t>
            </a:r>
            <a:endParaRPr sz="1200">
              <a:solidFill>
                <a:schemeClr val="dk1"/>
              </a:solidFill>
              <a:latin typeface="Google Sans"/>
              <a:ea typeface="Google Sans"/>
              <a:cs typeface="Google Sans"/>
              <a:sym typeface="Google Sans"/>
            </a:endParaRPr>
          </a:p>
          <a:p>
            <a:pPr indent="-304800" lvl="1" marL="914400" marR="0" rtl="0" algn="l">
              <a:lnSpc>
                <a:spcPct val="100000"/>
              </a:lnSpc>
              <a:spcBef>
                <a:spcPts val="1000"/>
              </a:spcBef>
              <a:spcAft>
                <a:spcPts val="0"/>
              </a:spcAft>
              <a:buClr>
                <a:schemeClr val="dk1"/>
              </a:buClr>
              <a:buSzPts val="1200"/>
              <a:buFont typeface="Google Sans"/>
              <a:buChar char="○"/>
            </a:pPr>
            <a:r>
              <a:rPr lang="en" sz="1200">
                <a:solidFill>
                  <a:schemeClr val="dk1"/>
                </a:solidFill>
                <a:latin typeface="Google Sans"/>
                <a:ea typeface="Google Sans"/>
                <a:cs typeface="Google Sans"/>
                <a:sym typeface="Google Sans"/>
              </a:rPr>
              <a:t>Ex: Carbon footstep calculator - </a:t>
            </a:r>
            <a:r>
              <a:rPr lang="en" sz="1200">
                <a:solidFill>
                  <a:schemeClr val="dk1"/>
                </a:solidFill>
                <a:highlight>
                  <a:srgbClr val="00FF00"/>
                </a:highlight>
                <a:latin typeface="Google Sans"/>
                <a:ea typeface="Google Sans"/>
                <a:cs typeface="Google Sans"/>
                <a:sym typeface="Google Sans"/>
              </a:rPr>
              <a:t>apply</a:t>
            </a:r>
            <a:r>
              <a:rPr lang="en" sz="1200">
                <a:solidFill>
                  <a:schemeClr val="dk1"/>
                </a:solidFill>
                <a:latin typeface="Google Sans"/>
                <a:ea typeface="Google Sans"/>
                <a:cs typeface="Google Sans"/>
                <a:sym typeface="Google Sans"/>
              </a:rPr>
              <a:t> it to a multitude of things</a:t>
            </a:r>
            <a:endParaRPr sz="1200">
              <a:solidFill>
                <a:schemeClr val="dk1"/>
              </a:solidFill>
              <a:latin typeface="Google Sans"/>
              <a:ea typeface="Google Sans"/>
              <a:cs typeface="Google Sans"/>
              <a:sym typeface="Google Sans"/>
            </a:endParaRPr>
          </a:p>
          <a:p>
            <a:pPr indent="-323850" lvl="0" marL="457200" rtl="0" algn="l">
              <a:spcBef>
                <a:spcPts val="1000"/>
              </a:spcBef>
              <a:spcAft>
                <a:spcPts val="0"/>
              </a:spcAft>
              <a:buClr>
                <a:schemeClr val="dk1"/>
              </a:buClr>
              <a:buSzPts val="1500"/>
              <a:buFont typeface="Google Sans"/>
              <a:buChar char="●"/>
            </a:pPr>
            <a:r>
              <a:rPr b="1" lang="en" sz="1500">
                <a:solidFill>
                  <a:schemeClr val="dk1"/>
                </a:solidFill>
                <a:latin typeface="Google Sans"/>
                <a:ea typeface="Google Sans"/>
                <a:cs typeface="Google Sans"/>
                <a:sym typeface="Google Sans"/>
              </a:rPr>
              <a:t>Be </a:t>
            </a:r>
            <a:r>
              <a:rPr b="1" lang="en" sz="1500">
                <a:highlight>
                  <a:srgbClr val="00FF00"/>
                </a:highlight>
                <a:latin typeface="Google Sans"/>
                <a:ea typeface="Google Sans"/>
                <a:cs typeface="Google Sans"/>
                <a:sym typeface="Google Sans"/>
              </a:rPr>
              <a:t>ambitious</a:t>
            </a:r>
            <a:r>
              <a:rPr b="1" lang="en" sz="1500">
                <a:solidFill>
                  <a:schemeClr val="dk1"/>
                </a:solidFill>
                <a:latin typeface="Google Sans"/>
                <a:ea typeface="Google Sans"/>
                <a:cs typeface="Google Sans"/>
                <a:sym typeface="Google Sans"/>
              </a:rPr>
              <a:t>, but </a:t>
            </a:r>
            <a:r>
              <a:rPr b="1" lang="en" sz="1500">
                <a:solidFill>
                  <a:schemeClr val="dk1"/>
                </a:solidFill>
                <a:highlight>
                  <a:srgbClr val="00FF00"/>
                </a:highlight>
                <a:latin typeface="Google Sans"/>
                <a:ea typeface="Google Sans"/>
                <a:cs typeface="Google Sans"/>
                <a:sym typeface="Google Sans"/>
              </a:rPr>
              <a:t>realistic</a:t>
            </a:r>
            <a:endParaRPr sz="1200">
              <a:solidFill>
                <a:schemeClr val="dk1"/>
              </a:solidFill>
              <a:highlight>
                <a:srgbClr val="00FF00"/>
              </a:highlight>
              <a:latin typeface="Google Sans"/>
              <a:ea typeface="Google Sans"/>
              <a:cs typeface="Google Sans"/>
              <a:sym typeface="Google Sans"/>
            </a:endParaRPr>
          </a:p>
          <a:p>
            <a:pPr indent="-304800" lvl="1" marL="914400" marR="0" rtl="0" algn="l">
              <a:lnSpc>
                <a:spcPct val="100000"/>
              </a:lnSpc>
              <a:spcBef>
                <a:spcPts val="1000"/>
              </a:spcBef>
              <a:spcAft>
                <a:spcPts val="1000"/>
              </a:spcAft>
              <a:buClr>
                <a:schemeClr val="dk1"/>
              </a:buClr>
              <a:buSzPts val="1200"/>
              <a:buFont typeface="Google Sans"/>
              <a:buChar char="○"/>
            </a:pPr>
            <a:r>
              <a:rPr lang="en" sz="1200">
                <a:solidFill>
                  <a:schemeClr val="dk1"/>
                </a:solidFill>
                <a:latin typeface="Google Sans"/>
                <a:ea typeface="Google Sans"/>
                <a:cs typeface="Google Sans"/>
                <a:sym typeface="Google Sans"/>
              </a:rPr>
              <a:t>Are there people you can </a:t>
            </a:r>
            <a:r>
              <a:rPr lang="en" sz="1200">
                <a:solidFill>
                  <a:schemeClr val="dk1"/>
                </a:solidFill>
                <a:highlight>
                  <a:srgbClr val="00FF00"/>
                </a:highlight>
                <a:latin typeface="Google Sans"/>
                <a:ea typeface="Google Sans"/>
                <a:cs typeface="Google Sans"/>
                <a:sym typeface="Google Sans"/>
              </a:rPr>
              <a:t>reach out</a:t>
            </a:r>
            <a:r>
              <a:rPr lang="en" sz="1200">
                <a:solidFill>
                  <a:schemeClr val="dk1"/>
                </a:solidFill>
                <a:latin typeface="Google Sans"/>
                <a:ea typeface="Google Sans"/>
                <a:cs typeface="Google Sans"/>
                <a:sym typeface="Google Sans"/>
              </a:rPr>
              <a:t> to for help?</a:t>
            </a:r>
            <a:endParaRPr sz="1200">
              <a:solidFill>
                <a:schemeClr val="dk1"/>
              </a:solidFill>
              <a:latin typeface="Google Sans"/>
              <a:ea typeface="Google Sans"/>
              <a:cs typeface="Google Sans"/>
              <a:sym typeface="Google Sans"/>
            </a:endParaRPr>
          </a:p>
        </p:txBody>
      </p:sp>
      <p:pic>
        <p:nvPicPr>
          <p:cNvPr id="214" name="Google Shape;214;p34"/>
          <p:cNvPicPr preferRelativeResize="0"/>
          <p:nvPr/>
        </p:nvPicPr>
        <p:blipFill>
          <a:blip r:embed="rId3">
            <a:alphaModFix/>
          </a:blip>
          <a:stretch>
            <a:fillRect/>
          </a:stretch>
        </p:blipFill>
        <p:spPr>
          <a:xfrm>
            <a:off x="5671350" y="2241450"/>
            <a:ext cx="3102499" cy="2675750"/>
          </a:xfrm>
          <a:prstGeom prst="rect">
            <a:avLst/>
          </a:prstGeom>
          <a:noFill/>
          <a:ln>
            <a:noFill/>
          </a:ln>
        </p:spPr>
      </p:pic>
      <p:pic>
        <p:nvPicPr>
          <p:cNvPr id="215" name="Google Shape;215;p34"/>
          <p:cNvPicPr preferRelativeResize="0"/>
          <p:nvPr/>
        </p:nvPicPr>
        <p:blipFill>
          <a:blip r:embed="rId4">
            <a:alphaModFix/>
          </a:blip>
          <a:stretch>
            <a:fillRect/>
          </a:stretch>
        </p:blipFill>
        <p:spPr>
          <a:xfrm>
            <a:off x="6689350" y="1398010"/>
            <a:ext cx="1371300" cy="117374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35"/>
          <p:cNvSpPr txBox="1"/>
          <p:nvPr/>
        </p:nvSpPr>
        <p:spPr>
          <a:xfrm>
            <a:off x="342850" y="961975"/>
            <a:ext cx="6270300" cy="352200"/>
          </a:xfrm>
          <a:prstGeom prst="rect">
            <a:avLst/>
          </a:prstGeom>
          <a:noFill/>
          <a:ln>
            <a:noFill/>
          </a:ln>
        </p:spPr>
        <p:txBody>
          <a:bodyPr anchorCtr="0" anchor="t" bIns="0" lIns="0" spcFirstLastPara="1" rIns="228600" wrap="square" tIns="0">
            <a:noAutofit/>
          </a:bodyPr>
          <a:lstStyle/>
          <a:p>
            <a:pPr indent="0" lvl="0" marL="0" rtl="0" algn="l">
              <a:spcBef>
                <a:spcPts val="0"/>
              </a:spcBef>
              <a:spcAft>
                <a:spcPts val="0"/>
              </a:spcAft>
              <a:buNone/>
            </a:pPr>
            <a:r>
              <a:rPr lang="en" sz="2400">
                <a:solidFill>
                  <a:srgbClr val="3C4043"/>
                </a:solidFill>
                <a:latin typeface="Google Sans Medium"/>
                <a:ea typeface="Google Sans Medium"/>
                <a:cs typeface="Google Sans Medium"/>
                <a:sym typeface="Google Sans Medium"/>
              </a:rPr>
              <a:t>How to start thinking </a:t>
            </a:r>
            <a:r>
              <a:rPr lang="en" sz="2400">
                <a:solidFill>
                  <a:srgbClr val="3C4043"/>
                </a:solidFill>
                <a:latin typeface="Google Sans Medium"/>
                <a:ea typeface="Google Sans Medium"/>
                <a:cs typeface="Google Sans Medium"/>
                <a:sym typeface="Google Sans Medium"/>
              </a:rPr>
              <a:t>about your problem</a:t>
            </a:r>
            <a:endParaRPr b="1" sz="2400">
              <a:solidFill>
                <a:schemeClr val="lt1"/>
              </a:solidFill>
              <a:highlight>
                <a:srgbClr val="4285F4"/>
              </a:highlight>
              <a:latin typeface="Google Sans"/>
              <a:ea typeface="Google Sans"/>
              <a:cs typeface="Google Sans"/>
              <a:sym typeface="Google Sans"/>
            </a:endParaRPr>
          </a:p>
        </p:txBody>
      </p:sp>
      <p:sp>
        <p:nvSpPr>
          <p:cNvPr id="221" name="Google Shape;221;p35"/>
          <p:cNvSpPr txBox="1"/>
          <p:nvPr/>
        </p:nvSpPr>
        <p:spPr>
          <a:xfrm>
            <a:off x="342850" y="1621650"/>
            <a:ext cx="7845000" cy="2869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i="1" lang="en" sz="1500">
                <a:solidFill>
                  <a:schemeClr val="dk1"/>
                </a:solidFill>
                <a:latin typeface="Google Sans"/>
                <a:ea typeface="Google Sans"/>
                <a:cs typeface="Google Sans"/>
                <a:sym typeface="Google Sans"/>
              </a:rPr>
              <a:t>It doesn’t have to be huge!</a:t>
            </a:r>
            <a:br>
              <a:rPr i="1" lang="en" sz="1500">
                <a:solidFill>
                  <a:schemeClr val="dk1"/>
                </a:solidFill>
                <a:latin typeface="Google Sans"/>
                <a:ea typeface="Google Sans"/>
                <a:cs typeface="Google Sans"/>
                <a:sym typeface="Google Sans"/>
              </a:rPr>
            </a:br>
            <a:endParaRPr i="1" sz="1500">
              <a:solidFill>
                <a:schemeClr val="dk1"/>
              </a:solidFill>
              <a:latin typeface="Google Sans"/>
              <a:ea typeface="Google Sans"/>
              <a:cs typeface="Google Sans"/>
              <a:sym typeface="Google Sans"/>
            </a:endParaRPr>
          </a:p>
          <a:p>
            <a:pPr indent="-323850" lvl="0" marL="457200" marR="0" rtl="0" algn="l">
              <a:lnSpc>
                <a:spcPct val="100000"/>
              </a:lnSpc>
              <a:spcBef>
                <a:spcPts val="0"/>
              </a:spcBef>
              <a:spcAft>
                <a:spcPts val="0"/>
              </a:spcAft>
              <a:buClr>
                <a:schemeClr val="dk1"/>
              </a:buClr>
              <a:buSzPts val="1500"/>
              <a:buFont typeface="Google Sans"/>
              <a:buChar char="●"/>
            </a:pPr>
            <a:r>
              <a:rPr b="1" lang="en" sz="1500">
                <a:solidFill>
                  <a:schemeClr val="dk1"/>
                </a:solidFill>
                <a:latin typeface="Google Sans"/>
                <a:ea typeface="Google Sans"/>
                <a:cs typeface="Google Sans"/>
                <a:sym typeface="Google Sans"/>
              </a:rPr>
              <a:t>Choose a </a:t>
            </a:r>
            <a:r>
              <a:rPr b="1" lang="en" sz="1500">
                <a:solidFill>
                  <a:schemeClr val="dk1"/>
                </a:solidFill>
                <a:highlight>
                  <a:srgbClr val="00FFFF"/>
                </a:highlight>
                <a:latin typeface="Google Sans"/>
                <a:ea typeface="Google Sans"/>
                <a:cs typeface="Google Sans"/>
                <a:sym typeface="Google Sans"/>
              </a:rPr>
              <a:t>theme</a:t>
            </a:r>
            <a:endParaRPr b="1" sz="1500">
              <a:solidFill>
                <a:schemeClr val="dk1"/>
              </a:solidFill>
              <a:highlight>
                <a:srgbClr val="00FFFF"/>
              </a:highlight>
              <a:latin typeface="Google Sans"/>
              <a:ea typeface="Google Sans"/>
              <a:cs typeface="Google Sans"/>
              <a:sym typeface="Google Sans"/>
            </a:endParaRPr>
          </a:p>
          <a:p>
            <a:pPr indent="-304800" lvl="1" marL="914400" marR="0" rtl="0" algn="l">
              <a:lnSpc>
                <a:spcPct val="100000"/>
              </a:lnSpc>
              <a:spcBef>
                <a:spcPts val="1000"/>
              </a:spcBef>
              <a:spcAft>
                <a:spcPts val="0"/>
              </a:spcAft>
              <a:buClr>
                <a:schemeClr val="dk1"/>
              </a:buClr>
              <a:buSzPts val="1200"/>
              <a:buFont typeface="Google Sans"/>
              <a:buChar char="○"/>
            </a:pPr>
            <a:r>
              <a:rPr b="1" lang="en" sz="1200">
                <a:solidFill>
                  <a:schemeClr val="dk1"/>
                </a:solidFill>
                <a:latin typeface="Google Sans"/>
                <a:ea typeface="Google Sans"/>
                <a:cs typeface="Google Sans"/>
                <a:sym typeface="Google Sans"/>
              </a:rPr>
              <a:t>Can be related, but not limited to:</a:t>
            </a:r>
            <a:endParaRPr b="1" sz="1200">
              <a:solidFill>
                <a:schemeClr val="dk1"/>
              </a:solidFill>
              <a:latin typeface="Google Sans"/>
              <a:ea typeface="Google Sans"/>
              <a:cs typeface="Google Sans"/>
              <a:sym typeface="Google Sans"/>
            </a:endParaRPr>
          </a:p>
          <a:p>
            <a:pPr indent="-304800" lvl="2" marL="1371600" marR="0" rtl="0" algn="l">
              <a:lnSpc>
                <a:spcPct val="100000"/>
              </a:lnSpc>
              <a:spcBef>
                <a:spcPts val="1000"/>
              </a:spcBef>
              <a:spcAft>
                <a:spcPts val="0"/>
              </a:spcAft>
              <a:buClr>
                <a:schemeClr val="dk1"/>
              </a:buClr>
              <a:buSzPts val="1200"/>
              <a:buFont typeface="Google Sans"/>
              <a:buChar char="■"/>
            </a:pPr>
            <a:r>
              <a:rPr lang="en" sz="1200">
                <a:solidFill>
                  <a:schemeClr val="dk1"/>
                </a:solidFill>
                <a:latin typeface="Google Sans"/>
                <a:ea typeface="Google Sans"/>
                <a:cs typeface="Google Sans"/>
                <a:sym typeface="Google Sans"/>
              </a:rPr>
              <a:t>Current events</a:t>
            </a:r>
            <a:endParaRPr sz="1200">
              <a:solidFill>
                <a:schemeClr val="dk1"/>
              </a:solidFill>
              <a:latin typeface="Google Sans"/>
              <a:ea typeface="Google Sans"/>
              <a:cs typeface="Google Sans"/>
              <a:sym typeface="Google Sans"/>
            </a:endParaRPr>
          </a:p>
          <a:p>
            <a:pPr indent="-304800" lvl="2" marL="1371600" marR="0" rtl="0" algn="l">
              <a:lnSpc>
                <a:spcPct val="100000"/>
              </a:lnSpc>
              <a:spcBef>
                <a:spcPts val="1000"/>
              </a:spcBef>
              <a:spcAft>
                <a:spcPts val="0"/>
              </a:spcAft>
              <a:buClr>
                <a:schemeClr val="dk1"/>
              </a:buClr>
              <a:buSzPts val="1200"/>
              <a:buFont typeface="Google Sans"/>
              <a:buChar char="■"/>
            </a:pPr>
            <a:r>
              <a:rPr lang="en" sz="1200">
                <a:solidFill>
                  <a:schemeClr val="dk1"/>
                </a:solidFill>
                <a:latin typeface="Google Sans"/>
                <a:ea typeface="Google Sans"/>
                <a:cs typeface="Google Sans"/>
                <a:sym typeface="Google Sans"/>
              </a:rPr>
              <a:t>Local problems</a:t>
            </a:r>
            <a:endParaRPr sz="1200">
              <a:solidFill>
                <a:schemeClr val="dk1"/>
              </a:solidFill>
              <a:latin typeface="Google Sans"/>
              <a:ea typeface="Google Sans"/>
              <a:cs typeface="Google Sans"/>
              <a:sym typeface="Google Sans"/>
            </a:endParaRPr>
          </a:p>
          <a:p>
            <a:pPr indent="-323850" lvl="0" marL="457200" marR="0" rtl="0" algn="l">
              <a:lnSpc>
                <a:spcPct val="100000"/>
              </a:lnSpc>
              <a:spcBef>
                <a:spcPts val="1000"/>
              </a:spcBef>
              <a:spcAft>
                <a:spcPts val="0"/>
              </a:spcAft>
              <a:buClr>
                <a:schemeClr val="dk1"/>
              </a:buClr>
              <a:buSzPts val="1500"/>
              <a:buFont typeface="Google Sans"/>
              <a:buChar char="●"/>
            </a:pPr>
            <a:r>
              <a:rPr b="1" lang="en" sz="1500">
                <a:solidFill>
                  <a:schemeClr val="dk1"/>
                </a:solidFill>
                <a:latin typeface="Google Sans"/>
                <a:ea typeface="Google Sans"/>
                <a:cs typeface="Google Sans"/>
                <a:sym typeface="Google Sans"/>
              </a:rPr>
              <a:t>Last step(s)</a:t>
            </a:r>
            <a:endParaRPr b="1" sz="1500">
              <a:solidFill>
                <a:schemeClr val="dk1"/>
              </a:solidFill>
              <a:latin typeface="Google Sans"/>
              <a:ea typeface="Google Sans"/>
              <a:cs typeface="Google Sans"/>
              <a:sym typeface="Google Sans"/>
            </a:endParaRPr>
          </a:p>
          <a:p>
            <a:pPr indent="-304800" lvl="1" marL="914400" marR="0" rtl="0" algn="l">
              <a:lnSpc>
                <a:spcPct val="100000"/>
              </a:lnSpc>
              <a:spcBef>
                <a:spcPts val="1000"/>
              </a:spcBef>
              <a:spcAft>
                <a:spcPts val="0"/>
              </a:spcAft>
              <a:buClr>
                <a:schemeClr val="dk1"/>
              </a:buClr>
              <a:buSzPts val="1200"/>
              <a:buFont typeface="Google Sans"/>
              <a:buChar char="○"/>
            </a:pPr>
            <a:r>
              <a:rPr lang="en" sz="1200">
                <a:solidFill>
                  <a:schemeClr val="dk1"/>
                </a:solidFill>
                <a:latin typeface="Google Sans"/>
                <a:ea typeface="Google Sans"/>
                <a:cs typeface="Google Sans"/>
                <a:sym typeface="Google Sans"/>
              </a:rPr>
              <a:t>Choose a </a:t>
            </a:r>
            <a:r>
              <a:rPr lang="en" sz="1200">
                <a:solidFill>
                  <a:schemeClr val="dk1"/>
                </a:solidFill>
                <a:highlight>
                  <a:srgbClr val="00FFFF"/>
                </a:highlight>
                <a:latin typeface="Google Sans"/>
                <a:ea typeface="Google Sans"/>
                <a:cs typeface="Google Sans"/>
                <a:sym typeface="Google Sans"/>
              </a:rPr>
              <a:t>UN Goal</a:t>
            </a:r>
            <a:r>
              <a:rPr lang="en" sz="1200">
                <a:solidFill>
                  <a:schemeClr val="dk1"/>
                </a:solidFill>
                <a:latin typeface="Google Sans"/>
                <a:ea typeface="Google Sans"/>
                <a:cs typeface="Google Sans"/>
                <a:sym typeface="Google Sans"/>
              </a:rPr>
              <a:t> it could apply to</a:t>
            </a:r>
            <a:endParaRPr sz="1200">
              <a:solidFill>
                <a:schemeClr val="dk1"/>
              </a:solidFill>
              <a:latin typeface="Google Sans"/>
              <a:ea typeface="Google Sans"/>
              <a:cs typeface="Google Sans"/>
              <a:sym typeface="Google Sans"/>
            </a:endParaRPr>
          </a:p>
          <a:p>
            <a:pPr indent="-304800" lvl="1" marL="914400" marR="0" rtl="0" algn="l">
              <a:lnSpc>
                <a:spcPct val="100000"/>
              </a:lnSpc>
              <a:spcBef>
                <a:spcPts val="1000"/>
              </a:spcBef>
              <a:spcAft>
                <a:spcPts val="0"/>
              </a:spcAft>
              <a:buClr>
                <a:schemeClr val="dk1"/>
              </a:buClr>
              <a:buSzPts val="1200"/>
              <a:buFont typeface="Google Sans"/>
              <a:buChar char="○"/>
            </a:pPr>
            <a:r>
              <a:rPr lang="en" sz="1200">
                <a:solidFill>
                  <a:schemeClr val="dk1"/>
                </a:solidFill>
                <a:highlight>
                  <a:srgbClr val="00FFFF"/>
                </a:highlight>
                <a:latin typeface="Google Sans"/>
                <a:ea typeface="Google Sans"/>
                <a:cs typeface="Google Sans"/>
                <a:sym typeface="Google Sans"/>
              </a:rPr>
              <a:t>Network with those involved</a:t>
            </a:r>
            <a:r>
              <a:rPr lang="en" sz="1200">
                <a:solidFill>
                  <a:schemeClr val="dk1"/>
                </a:solidFill>
                <a:latin typeface="Google Sans"/>
                <a:ea typeface="Google Sans"/>
                <a:cs typeface="Google Sans"/>
                <a:sym typeface="Google Sans"/>
              </a:rPr>
              <a:t> in dealing with the problem</a:t>
            </a:r>
            <a:endParaRPr sz="1200">
              <a:solidFill>
                <a:schemeClr val="dk1"/>
              </a:solidFill>
              <a:latin typeface="Google Sans"/>
              <a:ea typeface="Google Sans"/>
              <a:cs typeface="Google Sans"/>
              <a:sym typeface="Google Sans"/>
            </a:endParaRPr>
          </a:p>
          <a:p>
            <a:pPr indent="-304800" lvl="1" marL="914400" marR="0" rtl="0" algn="l">
              <a:lnSpc>
                <a:spcPct val="100000"/>
              </a:lnSpc>
              <a:spcBef>
                <a:spcPts val="1000"/>
              </a:spcBef>
              <a:spcAft>
                <a:spcPts val="1000"/>
              </a:spcAft>
              <a:buClr>
                <a:schemeClr val="dk1"/>
              </a:buClr>
              <a:buSzPts val="1200"/>
              <a:buFont typeface="Google Sans"/>
              <a:buChar char="○"/>
            </a:pPr>
            <a:r>
              <a:rPr lang="en" sz="1200">
                <a:solidFill>
                  <a:schemeClr val="dk1"/>
                </a:solidFill>
                <a:latin typeface="Google Sans"/>
                <a:ea typeface="Google Sans"/>
                <a:cs typeface="Google Sans"/>
                <a:sym typeface="Google Sans"/>
              </a:rPr>
              <a:t>Apply the </a:t>
            </a:r>
            <a:r>
              <a:rPr lang="en" sz="1200">
                <a:solidFill>
                  <a:schemeClr val="dk1"/>
                </a:solidFill>
                <a:highlight>
                  <a:srgbClr val="00FFFF"/>
                </a:highlight>
                <a:latin typeface="Google Sans"/>
                <a:ea typeface="Google Sans"/>
                <a:cs typeface="Google Sans"/>
                <a:sym typeface="Google Sans"/>
              </a:rPr>
              <a:t>rubric</a:t>
            </a:r>
            <a:r>
              <a:rPr lang="en" sz="1200">
                <a:solidFill>
                  <a:schemeClr val="dk1"/>
                </a:solidFill>
                <a:latin typeface="Google Sans"/>
                <a:ea typeface="Google Sans"/>
                <a:cs typeface="Google Sans"/>
                <a:sym typeface="Google Sans"/>
              </a:rPr>
              <a:t> to your idea</a:t>
            </a:r>
            <a:endParaRPr sz="1200">
              <a:solidFill>
                <a:schemeClr val="dk1"/>
              </a:solidFill>
              <a:latin typeface="Google Sans"/>
              <a:ea typeface="Google Sans"/>
              <a:cs typeface="Google Sans"/>
              <a:sym typeface="Google Sans"/>
            </a:endParaRPr>
          </a:p>
        </p:txBody>
      </p:sp>
      <p:pic>
        <p:nvPicPr>
          <p:cNvPr id="222" name="Google Shape;222;p35"/>
          <p:cNvPicPr preferRelativeResize="0"/>
          <p:nvPr/>
        </p:nvPicPr>
        <p:blipFill rotWithShape="1">
          <a:blip r:embed="rId3">
            <a:alphaModFix/>
          </a:blip>
          <a:srcRect b="9800" l="-15340" r="15339" t="-9800"/>
          <a:stretch/>
        </p:blipFill>
        <p:spPr>
          <a:xfrm>
            <a:off x="5876450" y="3305500"/>
            <a:ext cx="3267548" cy="18380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pic>
        <p:nvPicPr>
          <p:cNvPr id="227" name="Google Shape;227;p36"/>
          <p:cNvPicPr preferRelativeResize="0"/>
          <p:nvPr/>
        </p:nvPicPr>
        <p:blipFill>
          <a:blip r:embed="rId3">
            <a:alphaModFix/>
          </a:blip>
          <a:stretch>
            <a:fillRect/>
          </a:stretch>
        </p:blipFill>
        <p:spPr>
          <a:xfrm>
            <a:off x="578825" y="619000"/>
            <a:ext cx="7725149" cy="429819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37"/>
          <p:cNvSpPr txBox="1"/>
          <p:nvPr/>
        </p:nvSpPr>
        <p:spPr>
          <a:xfrm>
            <a:off x="299725" y="1582075"/>
            <a:ext cx="8222700" cy="352200"/>
          </a:xfrm>
          <a:prstGeom prst="rect">
            <a:avLst/>
          </a:prstGeom>
          <a:noFill/>
          <a:ln>
            <a:noFill/>
          </a:ln>
        </p:spPr>
        <p:txBody>
          <a:bodyPr anchorCtr="0" anchor="t" bIns="0" lIns="0" spcFirstLastPara="1" rIns="228600" wrap="square" tIns="0">
            <a:noAutofit/>
          </a:bodyPr>
          <a:lstStyle/>
          <a:p>
            <a:pPr indent="0" lvl="0" marL="0" rtl="0" algn="ctr">
              <a:spcBef>
                <a:spcPts val="0"/>
              </a:spcBef>
              <a:spcAft>
                <a:spcPts val="0"/>
              </a:spcAft>
              <a:buNone/>
            </a:pPr>
            <a:r>
              <a:rPr lang="en" sz="2800">
                <a:solidFill>
                  <a:srgbClr val="3C4043"/>
                </a:solidFill>
                <a:latin typeface="Google Sans Medium"/>
                <a:ea typeface="Google Sans Medium"/>
                <a:cs typeface="Google Sans Medium"/>
                <a:sym typeface="Google Sans Medium"/>
              </a:rPr>
              <a:t>Generating project ideas from your interests!</a:t>
            </a:r>
            <a:endParaRPr b="1" sz="2800">
              <a:solidFill>
                <a:schemeClr val="lt1"/>
              </a:solidFill>
              <a:highlight>
                <a:srgbClr val="4285F4"/>
              </a:highlight>
              <a:latin typeface="Google Sans"/>
              <a:ea typeface="Google Sans"/>
              <a:cs typeface="Google Sans"/>
              <a:sym typeface="Google San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pic>
        <p:nvPicPr>
          <p:cNvPr id="92" name="Google Shape;92;p20"/>
          <p:cNvPicPr preferRelativeResize="0"/>
          <p:nvPr/>
        </p:nvPicPr>
        <p:blipFill>
          <a:blip r:embed="rId3">
            <a:alphaModFix/>
          </a:blip>
          <a:stretch>
            <a:fillRect/>
          </a:stretch>
        </p:blipFill>
        <p:spPr>
          <a:xfrm>
            <a:off x="5530763" y="14850"/>
            <a:ext cx="3630373" cy="5143499"/>
          </a:xfrm>
          <a:prstGeom prst="rect">
            <a:avLst/>
          </a:prstGeom>
          <a:noFill/>
          <a:ln>
            <a:noFill/>
          </a:ln>
        </p:spPr>
      </p:pic>
      <p:pic>
        <p:nvPicPr>
          <p:cNvPr id="93" name="Google Shape;93;p20"/>
          <p:cNvPicPr preferRelativeResize="0"/>
          <p:nvPr/>
        </p:nvPicPr>
        <p:blipFill>
          <a:blip r:embed="rId4">
            <a:alphaModFix/>
          </a:blip>
          <a:stretch>
            <a:fillRect/>
          </a:stretch>
        </p:blipFill>
        <p:spPr>
          <a:xfrm>
            <a:off x="457700" y="299700"/>
            <a:ext cx="1858626" cy="1032575"/>
          </a:xfrm>
          <a:prstGeom prst="rect">
            <a:avLst/>
          </a:prstGeom>
          <a:noFill/>
          <a:ln>
            <a:noFill/>
          </a:ln>
        </p:spPr>
      </p:pic>
      <p:sp>
        <p:nvSpPr>
          <p:cNvPr id="94" name="Google Shape;94;p20"/>
          <p:cNvSpPr txBox="1"/>
          <p:nvPr>
            <p:ph idx="4294967295" type="title"/>
          </p:nvPr>
        </p:nvSpPr>
        <p:spPr>
          <a:xfrm>
            <a:off x="449214" y="1961589"/>
            <a:ext cx="9144000" cy="2781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3000">
                <a:solidFill>
                  <a:srgbClr val="000000"/>
                </a:solidFill>
                <a:latin typeface="Google Sans"/>
                <a:ea typeface="Google Sans"/>
                <a:cs typeface="Google Sans"/>
                <a:sym typeface="Google Sans"/>
              </a:rPr>
              <a:t>Problem Identification</a:t>
            </a:r>
            <a:endParaRPr b="1" sz="3000">
              <a:solidFill>
                <a:srgbClr val="000000"/>
              </a:solidFill>
              <a:latin typeface="Google Sans"/>
              <a:ea typeface="Google Sans"/>
              <a:cs typeface="Google Sans"/>
              <a:sym typeface="Google Sans"/>
            </a:endParaRPr>
          </a:p>
          <a:p>
            <a:pPr indent="0" lvl="0" marL="0" rtl="0" algn="l">
              <a:spcBef>
                <a:spcPts val="0"/>
              </a:spcBef>
              <a:spcAft>
                <a:spcPts val="0"/>
              </a:spcAft>
              <a:buNone/>
            </a:pPr>
            <a:r>
              <a:t/>
            </a:r>
            <a:endParaRPr sz="1600">
              <a:solidFill>
                <a:srgbClr val="000000"/>
              </a:solidFill>
              <a:latin typeface="Google Sans"/>
              <a:ea typeface="Google Sans"/>
              <a:cs typeface="Google Sans"/>
              <a:sym typeface="Google Sans"/>
            </a:endParaRPr>
          </a:p>
          <a:p>
            <a:pPr indent="0" lvl="0" marL="0" rtl="0" algn="l">
              <a:spcBef>
                <a:spcPts val="0"/>
              </a:spcBef>
              <a:spcAft>
                <a:spcPts val="0"/>
              </a:spcAft>
              <a:buNone/>
            </a:pPr>
            <a:r>
              <a:rPr lang="en" sz="1600">
                <a:solidFill>
                  <a:srgbClr val="000000"/>
                </a:solidFill>
                <a:latin typeface="Google Sans"/>
                <a:ea typeface="Google Sans"/>
                <a:cs typeface="Google Sans"/>
                <a:sym typeface="Google Sans"/>
              </a:rPr>
              <a:t>Getting started on your project by asking the right </a:t>
            </a:r>
            <a:br>
              <a:rPr lang="en" sz="1600">
                <a:solidFill>
                  <a:srgbClr val="000000"/>
                </a:solidFill>
                <a:latin typeface="Google Sans"/>
                <a:ea typeface="Google Sans"/>
                <a:cs typeface="Google Sans"/>
                <a:sym typeface="Google Sans"/>
              </a:rPr>
            </a:br>
            <a:r>
              <a:rPr lang="en" sz="1600">
                <a:solidFill>
                  <a:srgbClr val="000000"/>
                </a:solidFill>
                <a:latin typeface="Google Sans"/>
                <a:ea typeface="Google Sans"/>
                <a:cs typeface="Google Sans"/>
                <a:sym typeface="Google Sans"/>
              </a:rPr>
              <a:t>questions and evaluating your opportunities.</a:t>
            </a:r>
            <a:r>
              <a:rPr i="1" lang="en" sz="1600">
                <a:solidFill>
                  <a:srgbClr val="1C4587"/>
                </a:solidFill>
              </a:rPr>
              <a:t> </a:t>
            </a:r>
            <a:endParaRPr sz="1600">
              <a:solidFill>
                <a:srgbClr val="434343"/>
              </a:solidFill>
            </a:endParaRPr>
          </a:p>
          <a:p>
            <a:pPr indent="0" lvl="0" marL="0" rtl="0" algn="l">
              <a:spcBef>
                <a:spcPts val="0"/>
              </a:spcBef>
              <a:spcAft>
                <a:spcPts val="0"/>
              </a:spcAft>
              <a:buNone/>
            </a:pPr>
            <a:r>
              <a:t/>
            </a:r>
            <a:endParaRPr sz="1400">
              <a:solidFill>
                <a:srgbClr val="434343"/>
              </a:solidFill>
            </a:endParaRPr>
          </a:p>
          <a:p>
            <a:pPr indent="0" lvl="0" marL="0" rtl="0" algn="l">
              <a:spcBef>
                <a:spcPts val="0"/>
              </a:spcBef>
              <a:spcAft>
                <a:spcPts val="0"/>
              </a:spcAft>
              <a:buNone/>
            </a:pPr>
            <a:r>
              <a:t/>
            </a:r>
            <a:endParaRPr sz="1400">
              <a:solidFill>
                <a:srgbClr val="434343"/>
              </a:solidFill>
            </a:endParaRPr>
          </a:p>
          <a:p>
            <a:pPr indent="0" lvl="0" marL="0" rtl="0" algn="l">
              <a:spcBef>
                <a:spcPts val="0"/>
              </a:spcBef>
              <a:spcAft>
                <a:spcPts val="0"/>
              </a:spcAft>
              <a:buNone/>
            </a:pPr>
            <a:r>
              <a:t/>
            </a:r>
            <a:endParaRPr sz="1400">
              <a:solidFill>
                <a:srgbClr val="434343"/>
              </a:solidFill>
            </a:endParaRPr>
          </a:p>
          <a:p>
            <a:pPr indent="0" lvl="0" marL="0" rtl="0" algn="l">
              <a:spcBef>
                <a:spcPts val="0"/>
              </a:spcBef>
              <a:spcAft>
                <a:spcPts val="0"/>
              </a:spcAft>
              <a:buNone/>
            </a:pPr>
            <a:r>
              <a:t/>
            </a:r>
            <a:endParaRPr sz="1400">
              <a:solidFill>
                <a:srgbClr val="434343"/>
              </a:solidFill>
            </a:endParaRPr>
          </a:p>
          <a:p>
            <a:pPr indent="0" lvl="0" marL="0" rtl="0" algn="l">
              <a:spcBef>
                <a:spcPts val="0"/>
              </a:spcBef>
              <a:spcAft>
                <a:spcPts val="0"/>
              </a:spcAft>
              <a:buNone/>
            </a:pPr>
            <a:r>
              <a:t/>
            </a:r>
            <a:endParaRPr b="1" sz="1400">
              <a:solidFill>
                <a:schemeClr val="accent1"/>
              </a:solidFill>
              <a:latin typeface="Google Sans"/>
              <a:ea typeface="Google Sans"/>
              <a:cs typeface="Google Sans"/>
              <a:sym typeface="Google Sans"/>
            </a:endParaRPr>
          </a:p>
        </p:txBody>
      </p:sp>
      <p:cxnSp>
        <p:nvCxnSpPr>
          <p:cNvPr id="95" name="Google Shape;95;p20"/>
          <p:cNvCxnSpPr/>
          <p:nvPr/>
        </p:nvCxnSpPr>
        <p:spPr>
          <a:xfrm>
            <a:off x="567000" y="1688700"/>
            <a:ext cx="4544100" cy="0"/>
          </a:xfrm>
          <a:prstGeom prst="straightConnector1">
            <a:avLst/>
          </a:prstGeom>
          <a:noFill/>
          <a:ln cap="flat" cmpd="sng" w="9525">
            <a:solidFill>
              <a:srgbClr val="999999"/>
            </a:solidFill>
            <a:prstDash val="dot"/>
            <a:round/>
            <a:headEnd len="med" w="med" type="none"/>
            <a:tailEnd len="med" w="med" type="none"/>
          </a:ln>
        </p:spPr>
      </p:cxn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38"/>
          <p:cNvSpPr txBox="1"/>
          <p:nvPr/>
        </p:nvSpPr>
        <p:spPr>
          <a:xfrm>
            <a:off x="342850" y="782950"/>
            <a:ext cx="8222700" cy="352200"/>
          </a:xfrm>
          <a:prstGeom prst="rect">
            <a:avLst/>
          </a:prstGeom>
          <a:noFill/>
          <a:ln>
            <a:noFill/>
          </a:ln>
        </p:spPr>
        <p:txBody>
          <a:bodyPr anchorCtr="0" anchor="t" bIns="0" lIns="0" spcFirstLastPara="1" rIns="228600" wrap="square" tIns="0">
            <a:noAutofit/>
          </a:bodyPr>
          <a:lstStyle/>
          <a:p>
            <a:pPr indent="0" lvl="0" marL="0" rtl="0" algn="l">
              <a:spcBef>
                <a:spcPts val="0"/>
              </a:spcBef>
              <a:spcAft>
                <a:spcPts val="0"/>
              </a:spcAft>
              <a:buNone/>
            </a:pPr>
            <a:r>
              <a:rPr lang="en" sz="2800">
                <a:solidFill>
                  <a:srgbClr val="3C4043"/>
                </a:solidFill>
                <a:latin typeface="Google Sans Medium"/>
                <a:ea typeface="Google Sans Medium"/>
                <a:cs typeface="Google Sans Medium"/>
                <a:sym typeface="Google Sans Medium"/>
              </a:rPr>
              <a:t>Defining a problem and narrowing down scope</a:t>
            </a:r>
            <a:endParaRPr b="1" sz="2800">
              <a:solidFill>
                <a:schemeClr val="lt1"/>
              </a:solidFill>
              <a:highlight>
                <a:srgbClr val="4285F4"/>
              </a:highlight>
              <a:latin typeface="Google Sans"/>
              <a:ea typeface="Google Sans"/>
              <a:cs typeface="Google Sans"/>
              <a:sym typeface="Google Sans"/>
            </a:endParaRPr>
          </a:p>
        </p:txBody>
      </p:sp>
      <p:sp>
        <p:nvSpPr>
          <p:cNvPr id="238" name="Google Shape;238;p38"/>
          <p:cNvSpPr txBox="1"/>
          <p:nvPr/>
        </p:nvSpPr>
        <p:spPr>
          <a:xfrm>
            <a:off x="342850" y="1445975"/>
            <a:ext cx="8222700" cy="347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sz="2500">
                <a:solidFill>
                  <a:schemeClr val="dk1"/>
                </a:solidFill>
                <a:latin typeface="Google Sans"/>
                <a:ea typeface="Google Sans"/>
                <a:cs typeface="Google Sans"/>
                <a:sym typeface="Google Sans"/>
              </a:rPr>
              <a:t>Steps</a:t>
            </a:r>
            <a:endParaRPr sz="2500">
              <a:solidFill>
                <a:schemeClr val="dk1"/>
              </a:solidFill>
              <a:latin typeface="Google Sans"/>
              <a:ea typeface="Google Sans"/>
              <a:cs typeface="Google Sans"/>
              <a:sym typeface="Google Sans"/>
            </a:endParaRPr>
          </a:p>
          <a:p>
            <a:pPr indent="0" lvl="0" marL="0" marR="0" rtl="0" algn="l">
              <a:lnSpc>
                <a:spcPct val="100000"/>
              </a:lnSpc>
              <a:spcBef>
                <a:spcPts val="0"/>
              </a:spcBef>
              <a:spcAft>
                <a:spcPts val="0"/>
              </a:spcAft>
              <a:buNone/>
            </a:pPr>
            <a:r>
              <a:t/>
            </a:r>
            <a:endParaRPr sz="1500">
              <a:solidFill>
                <a:schemeClr val="dk1"/>
              </a:solidFill>
              <a:latin typeface="Google Sans"/>
              <a:ea typeface="Google Sans"/>
              <a:cs typeface="Google Sans"/>
              <a:sym typeface="Google Sans"/>
            </a:endParaRPr>
          </a:p>
          <a:p>
            <a:pPr indent="-349250" lvl="0" marL="457200" marR="0" rtl="0" algn="l">
              <a:lnSpc>
                <a:spcPct val="100000"/>
              </a:lnSpc>
              <a:spcBef>
                <a:spcPts val="0"/>
              </a:spcBef>
              <a:spcAft>
                <a:spcPts val="0"/>
              </a:spcAft>
              <a:buClr>
                <a:schemeClr val="dk1"/>
              </a:buClr>
              <a:buSzPts val="1900"/>
              <a:buFont typeface="Google Sans"/>
              <a:buChar char="●"/>
            </a:pPr>
            <a:r>
              <a:rPr lang="en" sz="1900">
                <a:solidFill>
                  <a:schemeClr val="dk1"/>
                </a:solidFill>
                <a:latin typeface="Google Sans"/>
                <a:ea typeface="Google Sans"/>
                <a:cs typeface="Google Sans"/>
                <a:sym typeface="Google Sans"/>
              </a:rPr>
              <a:t>1. Write down </a:t>
            </a:r>
            <a:r>
              <a:rPr b="1" lang="en" sz="1900" u="sng">
                <a:solidFill>
                  <a:schemeClr val="dk1"/>
                </a:solidFill>
                <a:latin typeface="Google Sans"/>
                <a:ea typeface="Google Sans"/>
                <a:cs typeface="Google Sans"/>
                <a:sym typeface="Google Sans"/>
              </a:rPr>
              <a:t>the problem</a:t>
            </a:r>
            <a:r>
              <a:rPr lang="en" sz="1900">
                <a:solidFill>
                  <a:schemeClr val="dk1"/>
                </a:solidFill>
                <a:latin typeface="Google Sans"/>
                <a:ea typeface="Google Sans"/>
                <a:cs typeface="Google Sans"/>
                <a:sym typeface="Google Sans"/>
              </a:rPr>
              <a:t>… what exactly is causing it?</a:t>
            </a:r>
            <a:endParaRPr sz="1900">
              <a:solidFill>
                <a:schemeClr val="dk1"/>
              </a:solidFill>
              <a:latin typeface="Google Sans"/>
              <a:ea typeface="Google Sans"/>
              <a:cs typeface="Google Sans"/>
              <a:sym typeface="Google Sans"/>
            </a:endParaRPr>
          </a:p>
          <a:p>
            <a:pPr indent="0" lvl="0" marL="0" marR="0" rtl="0" algn="l">
              <a:lnSpc>
                <a:spcPct val="100000"/>
              </a:lnSpc>
              <a:spcBef>
                <a:spcPts val="1000"/>
              </a:spcBef>
              <a:spcAft>
                <a:spcPts val="0"/>
              </a:spcAft>
              <a:buNone/>
            </a:pPr>
            <a:r>
              <a:t/>
            </a:r>
            <a:endParaRPr sz="1900">
              <a:solidFill>
                <a:schemeClr val="dk1"/>
              </a:solidFill>
              <a:latin typeface="Google Sans"/>
              <a:ea typeface="Google Sans"/>
              <a:cs typeface="Google Sans"/>
              <a:sym typeface="Google Sans"/>
            </a:endParaRPr>
          </a:p>
          <a:p>
            <a:pPr indent="-349250" lvl="0" marL="457200" marR="0" rtl="0" algn="l">
              <a:lnSpc>
                <a:spcPct val="100000"/>
              </a:lnSpc>
              <a:spcBef>
                <a:spcPts val="1000"/>
              </a:spcBef>
              <a:spcAft>
                <a:spcPts val="0"/>
              </a:spcAft>
              <a:buClr>
                <a:schemeClr val="dk1"/>
              </a:buClr>
              <a:buSzPts val="1900"/>
              <a:buFont typeface="Google Sans"/>
              <a:buChar char="●"/>
            </a:pPr>
            <a:r>
              <a:rPr lang="en" sz="1900">
                <a:solidFill>
                  <a:schemeClr val="dk1"/>
                </a:solidFill>
                <a:latin typeface="Google Sans"/>
                <a:ea typeface="Google Sans"/>
                <a:cs typeface="Google Sans"/>
                <a:sym typeface="Google Sans"/>
              </a:rPr>
              <a:t>2. Write down some</a:t>
            </a:r>
            <a:r>
              <a:rPr b="1" lang="en" sz="1900">
                <a:solidFill>
                  <a:schemeClr val="dk1"/>
                </a:solidFill>
                <a:latin typeface="Google Sans"/>
                <a:ea typeface="Google Sans"/>
                <a:cs typeface="Google Sans"/>
                <a:sym typeface="Google Sans"/>
              </a:rPr>
              <a:t> </a:t>
            </a:r>
            <a:r>
              <a:rPr b="1" lang="en" sz="1900" u="sng">
                <a:solidFill>
                  <a:schemeClr val="dk1"/>
                </a:solidFill>
                <a:latin typeface="Google Sans"/>
                <a:ea typeface="Google Sans"/>
                <a:cs typeface="Google Sans"/>
                <a:sym typeface="Google Sans"/>
              </a:rPr>
              <a:t>“Things that could help”</a:t>
            </a:r>
            <a:r>
              <a:rPr lang="en" sz="1900">
                <a:solidFill>
                  <a:schemeClr val="dk1"/>
                </a:solidFill>
                <a:latin typeface="Google Sans"/>
                <a:ea typeface="Google Sans"/>
                <a:cs typeface="Google Sans"/>
                <a:sym typeface="Google Sans"/>
              </a:rPr>
              <a:t> ways in which you can help solve the problem.</a:t>
            </a:r>
            <a:endParaRPr sz="1900">
              <a:solidFill>
                <a:schemeClr val="dk1"/>
              </a:solidFill>
              <a:latin typeface="Google Sans"/>
              <a:ea typeface="Google Sans"/>
              <a:cs typeface="Google Sans"/>
              <a:sym typeface="Google Sans"/>
            </a:endParaRPr>
          </a:p>
          <a:p>
            <a:pPr indent="0" lvl="0" marL="0" marR="0" rtl="0" algn="l">
              <a:lnSpc>
                <a:spcPct val="100000"/>
              </a:lnSpc>
              <a:spcBef>
                <a:spcPts val="1000"/>
              </a:spcBef>
              <a:spcAft>
                <a:spcPts val="0"/>
              </a:spcAft>
              <a:buNone/>
            </a:pPr>
            <a:r>
              <a:t/>
            </a:r>
            <a:endParaRPr sz="1900">
              <a:solidFill>
                <a:schemeClr val="dk1"/>
              </a:solidFill>
              <a:latin typeface="Google Sans"/>
              <a:ea typeface="Google Sans"/>
              <a:cs typeface="Google Sans"/>
              <a:sym typeface="Google Sans"/>
            </a:endParaRPr>
          </a:p>
          <a:p>
            <a:pPr indent="-349250" lvl="0" marL="457200" marR="0" rtl="0" algn="l">
              <a:lnSpc>
                <a:spcPct val="100000"/>
              </a:lnSpc>
              <a:spcBef>
                <a:spcPts val="1000"/>
              </a:spcBef>
              <a:spcAft>
                <a:spcPts val="1000"/>
              </a:spcAft>
              <a:buClr>
                <a:schemeClr val="dk1"/>
              </a:buClr>
              <a:buSzPts val="1900"/>
              <a:buFont typeface="Google Sans"/>
              <a:buChar char="●"/>
            </a:pPr>
            <a:r>
              <a:rPr lang="en" sz="1900">
                <a:solidFill>
                  <a:schemeClr val="dk1"/>
                </a:solidFill>
                <a:latin typeface="Google Sans"/>
                <a:ea typeface="Google Sans"/>
                <a:cs typeface="Google Sans"/>
                <a:sym typeface="Google Sans"/>
              </a:rPr>
              <a:t>3. Do research, reflect on your ideas, modify and eliminate some based on your research, then select </a:t>
            </a:r>
            <a:r>
              <a:rPr b="1" lang="en" sz="1900" u="sng">
                <a:solidFill>
                  <a:schemeClr val="dk1"/>
                </a:solidFill>
                <a:latin typeface="Google Sans"/>
                <a:ea typeface="Google Sans"/>
                <a:cs typeface="Google Sans"/>
                <a:sym typeface="Google Sans"/>
              </a:rPr>
              <a:t>1-2</a:t>
            </a:r>
            <a:r>
              <a:rPr lang="en" sz="1900">
                <a:solidFill>
                  <a:schemeClr val="dk1"/>
                </a:solidFill>
                <a:latin typeface="Google Sans"/>
                <a:ea typeface="Google Sans"/>
                <a:cs typeface="Google Sans"/>
                <a:sym typeface="Google Sans"/>
              </a:rPr>
              <a:t> of your ideas to tackle.</a:t>
            </a:r>
            <a:endParaRPr sz="1900">
              <a:solidFill>
                <a:schemeClr val="dk1"/>
              </a:solidFill>
              <a:latin typeface="Google Sans"/>
              <a:ea typeface="Google Sans"/>
              <a:cs typeface="Google Sans"/>
              <a:sym typeface="Google Sans"/>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39"/>
          <p:cNvSpPr txBox="1"/>
          <p:nvPr/>
        </p:nvSpPr>
        <p:spPr>
          <a:xfrm>
            <a:off x="342850" y="782950"/>
            <a:ext cx="8222700" cy="352200"/>
          </a:xfrm>
          <a:prstGeom prst="rect">
            <a:avLst/>
          </a:prstGeom>
          <a:noFill/>
          <a:ln>
            <a:noFill/>
          </a:ln>
        </p:spPr>
        <p:txBody>
          <a:bodyPr anchorCtr="0" anchor="t" bIns="0" lIns="0" spcFirstLastPara="1" rIns="228600" wrap="square" tIns="0">
            <a:noAutofit/>
          </a:bodyPr>
          <a:lstStyle/>
          <a:p>
            <a:pPr indent="0" lvl="0" marL="0" rtl="0" algn="l">
              <a:spcBef>
                <a:spcPts val="0"/>
              </a:spcBef>
              <a:spcAft>
                <a:spcPts val="0"/>
              </a:spcAft>
              <a:buClr>
                <a:schemeClr val="dk1"/>
              </a:buClr>
              <a:buSzPts val="1100"/>
              <a:buFont typeface="Arial"/>
              <a:buNone/>
            </a:pPr>
            <a:r>
              <a:rPr lang="en" sz="2800">
                <a:solidFill>
                  <a:srgbClr val="3C4043"/>
                </a:solidFill>
                <a:latin typeface="Google Sans Medium"/>
                <a:ea typeface="Google Sans Medium"/>
                <a:cs typeface="Google Sans Medium"/>
                <a:sym typeface="Google Sans Medium"/>
              </a:rPr>
              <a:t>Define + Narrow Scope Example: Disinformation</a:t>
            </a:r>
            <a:endParaRPr sz="2800">
              <a:solidFill>
                <a:srgbClr val="3C4043"/>
              </a:solidFill>
              <a:latin typeface="Google Sans Medium"/>
              <a:ea typeface="Google Sans Medium"/>
              <a:cs typeface="Google Sans Medium"/>
              <a:sym typeface="Google Sans Medium"/>
            </a:endParaRPr>
          </a:p>
          <a:p>
            <a:pPr indent="0" lvl="0" marL="0" rtl="0" algn="l">
              <a:spcBef>
                <a:spcPts val="0"/>
              </a:spcBef>
              <a:spcAft>
                <a:spcPts val="0"/>
              </a:spcAft>
              <a:buNone/>
            </a:pPr>
            <a:r>
              <a:t/>
            </a:r>
            <a:endParaRPr sz="2800">
              <a:solidFill>
                <a:srgbClr val="3C4043"/>
              </a:solidFill>
              <a:latin typeface="Google Sans Medium"/>
              <a:ea typeface="Google Sans Medium"/>
              <a:cs typeface="Google Sans Medium"/>
              <a:sym typeface="Google Sans Medium"/>
            </a:endParaRPr>
          </a:p>
        </p:txBody>
      </p:sp>
      <p:sp>
        <p:nvSpPr>
          <p:cNvPr id="244" name="Google Shape;244;p39"/>
          <p:cNvSpPr txBox="1"/>
          <p:nvPr/>
        </p:nvSpPr>
        <p:spPr>
          <a:xfrm>
            <a:off x="342850" y="1445900"/>
            <a:ext cx="8222700" cy="347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dk1"/>
                </a:solidFill>
                <a:latin typeface="Google Sans"/>
                <a:ea typeface="Google Sans"/>
                <a:cs typeface="Google Sans"/>
                <a:sym typeface="Google Sans"/>
              </a:rPr>
              <a:t>Step 1 - Write down the problem:</a:t>
            </a:r>
            <a:endParaRPr sz="2400">
              <a:solidFill>
                <a:schemeClr val="dk1"/>
              </a:solidFill>
              <a:latin typeface="Google Sans"/>
              <a:ea typeface="Google Sans"/>
              <a:cs typeface="Google Sans"/>
              <a:sym typeface="Google Sans"/>
            </a:endParaRPr>
          </a:p>
          <a:p>
            <a:pPr indent="0" lvl="0" marL="457200" rtl="0" algn="l">
              <a:spcBef>
                <a:spcPts val="0"/>
              </a:spcBef>
              <a:spcAft>
                <a:spcPts val="0"/>
              </a:spcAft>
              <a:buNone/>
            </a:pPr>
            <a:r>
              <a:t/>
            </a:r>
            <a:endParaRPr sz="1500">
              <a:solidFill>
                <a:schemeClr val="dk1"/>
              </a:solidFill>
              <a:latin typeface="Google Sans"/>
              <a:ea typeface="Google Sans"/>
              <a:cs typeface="Google Sans"/>
              <a:sym typeface="Google Sans"/>
            </a:endParaRPr>
          </a:p>
          <a:p>
            <a:pPr indent="0" lvl="0" marL="0" rtl="0" algn="l">
              <a:spcBef>
                <a:spcPts val="0"/>
              </a:spcBef>
              <a:spcAft>
                <a:spcPts val="0"/>
              </a:spcAft>
              <a:buNone/>
            </a:pPr>
            <a:r>
              <a:rPr b="1" lang="en" sz="2000">
                <a:solidFill>
                  <a:schemeClr val="dk1"/>
                </a:solidFill>
                <a:latin typeface="Google Sans"/>
                <a:ea typeface="Google Sans"/>
                <a:cs typeface="Google Sans"/>
                <a:sym typeface="Google Sans"/>
              </a:rPr>
              <a:t>Many people </a:t>
            </a:r>
            <a:r>
              <a:rPr b="1" lang="en" sz="2000">
                <a:solidFill>
                  <a:schemeClr val="dk1"/>
                </a:solidFill>
                <a:highlight>
                  <a:srgbClr val="FFFF00"/>
                </a:highlight>
                <a:latin typeface="Google Sans"/>
                <a:ea typeface="Google Sans"/>
                <a:cs typeface="Google Sans"/>
                <a:sym typeface="Google Sans"/>
              </a:rPr>
              <a:t>struggle to distinguish</a:t>
            </a:r>
            <a:r>
              <a:rPr b="1" lang="en" sz="2000">
                <a:solidFill>
                  <a:schemeClr val="dk1"/>
                </a:solidFill>
                <a:latin typeface="Google Sans"/>
                <a:ea typeface="Google Sans"/>
                <a:cs typeface="Google Sans"/>
                <a:sym typeface="Google Sans"/>
              </a:rPr>
              <a:t> true from false information that they read and watch on the internet, leading to misinformed people.</a:t>
            </a:r>
            <a:endParaRPr b="1" sz="2000">
              <a:solidFill>
                <a:schemeClr val="dk1"/>
              </a:solidFill>
              <a:latin typeface="Google Sans"/>
              <a:ea typeface="Google Sans"/>
              <a:cs typeface="Google Sans"/>
              <a:sym typeface="Google Sans"/>
            </a:endParaRPr>
          </a:p>
          <a:p>
            <a:pPr indent="0" lvl="0" marL="457200" rtl="0" algn="l">
              <a:spcBef>
                <a:spcPts val="1000"/>
              </a:spcBef>
              <a:spcAft>
                <a:spcPts val="0"/>
              </a:spcAft>
              <a:buNone/>
            </a:pPr>
            <a:r>
              <a:t/>
            </a:r>
            <a:endParaRPr b="1" sz="1800">
              <a:solidFill>
                <a:schemeClr val="dk1"/>
              </a:solidFill>
              <a:latin typeface="Google Sans"/>
              <a:ea typeface="Google Sans"/>
              <a:cs typeface="Google Sans"/>
              <a:sym typeface="Google Sans"/>
            </a:endParaRPr>
          </a:p>
          <a:p>
            <a:pPr indent="0" lvl="0" marL="0" rtl="0" algn="l">
              <a:spcBef>
                <a:spcPts val="1000"/>
              </a:spcBef>
              <a:spcAft>
                <a:spcPts val="0"/>
              </a:spcAft>
              <a:buNone/>
            </a:pPr>
            <a:r>
              <a:rPr lang="en" sz="1800">
                <a:solidFill>
                  <a:schemeClr val="dk1"/>
                </a:solidFill>
                <a:latin typeface="Google Sans"/>
                <a:ea typeface="Google Sans"/>
                <a:cs typeface="Google Sans"/>
                <a:sym typeface="Google Sans"/>
              </a:rPr>
              <a:t>Search for </a:t>
            </a:r>
            <a:r>
              <a:rPr lang="en" sz="1800" u="sng">
                <a:solidFill>
                  <a:schemeClr val="dk1"/>
                </a:solidFill>
                <a:highlight>
                  <a:srgbClr val="FFFF00"/>
                </a:highlight>
                <a:latin typeface="Google Sans"/>
                <a:ea typeface="Google Sans"/>
                <a:cs typeface="Google Sans"/>
                <a:sym typeface="Google Sans"/>
              </a:rPr>
              <a:t>the root of the problem</a:t>
            </a:r>
            <a:r>
              <a:rPr lang="en" sz="1800">
                <a:solidFill>
                  <a:schemeClr val="dk1"/>
                </a:solidFill>
                <a:latin typeface="Google Sans"/>
                <a:ea typeface="Google Sans"/>
                <a:cs typeface="Google Sans"/>
                <a:sym typeface="Google Sans"/>
              </a:rPr>
              <a:t>: Look for action words and verbs in your problem statement such as </a:t>
            </a:r>
            <a:r>
              <a:rPr i="1" lang="en" sz="1800">
                <a:solidFill>
                  <a:schemeClr val="dk1"/>
                </a:solidFill>
                <a:highlight>
                  <a:srgbClr val="00FF00"/>
                </a:highlight>
                <a:latin typeface="Google Sans"/>
                <a:ea typeface="Google Sans"/>
                <a:cs typeface="Google Sans"/>
                <a:sym typeface="Google Sans"/>
              </a:rPr>
              <a:t>struggle</a:t>
            </a:r>
            <a:r>
              <a:rPr lang="en" sz="1800">
                <a:solidFill>
                  <a:schemeClr val="dk1"/>
                </a:solidFill>
                <a:latin typeface="Google Sans"/>
                <a:ea typeface="Google Sans"/>
                <a:cs typeface="Google Sans"/>
                <a:sym typeface="Google Sans"/>
              </a:rPr>
              <a:t> and </a:t>
            </a:r>
            <a:r>
              <a:rPr i="1" lang="en" sz="1800">
                <a:solidFill>
                  <a:schemeClr val="dk1"/>
                </a:solidFill>
                <a:highlight>
                  <a:srgbClr val="00FF00"/>
                </a:highlight>
                <a:latin typeface="Google Sans"/>
                <a:ea typeface="Google Sans"/>
                <a:cs typeface="Google Sans"/>
                <a:sym typeface="Google Sans"/>
              </a:rPr>
              <a:t>distinguish</a:t>
            </a:r>
            <a:r>
              <a:rPr lang="en" sz="1800">
                <a:solidFill>
                  <a:schemeClr val="dk1"/>
                </a:solidFill>
                <a:latin typeface="Google Sans"/>
                <a:ea typeface="Google Sans"/>
                <a:cs typeface="Google Sans"/>
                <a:sym typeface="Google Sans"/>
              </a:rPr>
              <a:t>.</a:t>
            </a:r>
            <a:endParaRPr sz="1800">
              <a:solidFill>
                <a:schemeClr val="dk1"/>
              </a:solidFill>
              <a:latin typeface="Google Sans"/>
              <a:ea typeface="Google Sans"/>
              <a:cs typeface="Google Sans"/>
              <a:sym typeface="Google Sans"/>
            </a:endParaRPr>
          </a:p>
          <a:p>
            <a:pPr indent="0" lvl="0" marL="457200" rtl="0" algn="l">
              <a:spcBef>
                <a:spcPts val="1000"/>
              </a:spcBef>
              <a:spcAft>
                <a:spcPts val="0"/>
              </a:spcAft>
              <a:buNone/>
            </a:pPr>
            <a:r>
              <a:t/>
            </a:r>
            <a:endParaRPr sz="1800">
              <a:solidFill>
                <a:schemeClr val="dk1"/>
              </a:solidFill>
              <a:latin typeface="Google Sans"/>
              <a:ea typeface="Google Sans"/>
              <a:cs typeface="Google Sans"/>
              <a:sym typeface="Google Sans"/>
            </a:endParaRPr>
          </a:p>
          <a:p>
            <a:pPr indent="0" lvl="0" marL="457200" marR="0" rtl="0" algn="l">
              <a:lnSpc>
                <a:spcPct val="100000"/>
              </a:lnSpc>
              <a:spcBef>
                <a:spcPts val="1000"/>
              </a:spcBef>
              <a:spcAft>
                <a:spcPts val="1000"/>
              </a:spcAft>
              <a:buNone/>
            </a:pPr>
            <a:r>
              <a:t/>
            </a:r>
            <a:endParaRPr sz="2500">
              <a:solidFill>
                <a:schemeClr val="dk1"/>
              </a:solidFill>
              <a:latin typeface="Google Sans"/>
              <a:ea typeface="Google Sans"/>
              <a:cs typeface="Google Sans"/>
              <a:sym typeface="Google Sans"/>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40"/>
          <p:cNvSpPr txBox="1"/>
          <p:nvPr/>
        </p:nvSpPr>
        <p:spPr>
          <a:xfrm>
            <a:off x="342850" y="782950"/>
            <a:ext cx="8222700" cy="352200"/>
          </a:xfrm>
          <a:prstGeom prst="rect">
            <a:avLst/>
          </a:prstGeom>
          <a:noFill/>
          <a:ln>
            <a:noFill/>
          </a:ln>
        </p:spPr>
        <p:txBody>
          <a:bodyPr anchorCtr="0" anchor="t" bIns="0" lIns="0" spcFirstLastPara="1" rIns="228600" wrap="square" tIns="0">
            <a:noAutofit/>
          </a:bodyPr>
          <a:lstStyle/>
          <a:p>
            <a:pPr indent="0" lvl="0" marL="0" rtl="0" algn="l">
              <a:spcBef>
                <a:spcPts val="0"/>
              </a:spcBef>
              <a:spcAft>
                <a:spcPts val="0"/>
              </a:spcAft>
              <a:buNone/>
            </a:pPr>
            <a:r>
              <a:rPr lang="en" sz="2800">
                <a:solidFill>
                  <a:srgbClr val="3C4043"/>
                </a:solidFill>
                <a:latin typeface="Google Sans Medium"/>
                <a:ea typeface="Google Sans Medium"/>
                <a:cs typeface="Google Sans Medium"/>
                <a:sym typeface="Google Sans Medium"/>
              </a:rPr>
              <a:t>Define + Narrow Scope Example: Disinformation</a:t>
            </a:r>
            <a:endParaRPr sz="2800">
              <a:solidFill>
                <a:srgbClr val="3C4043"/>
              </a:solidFill>
              <a:latin typeface="Google Sans Medium"/>
              <a:ea typeface="Google Sans Medium"/>
              <a:cs typeface="Google Sans Medium"/>
              <a:sym typeface="Google Sans Medium"/>
            </a:endParaRPr>
          </a:p>
          <a:p>
            <a:pPr indent="0" lvl="0" marL="0" rtl="0" algn="l">
              <a:spcBef>
                <a:spcPts val="0"/>
              </a:spcBef>
              <a:spcAft>
                <a:spcPts val="0"/>
              </a:spcAft>
              <a:buNone/>
            </a:pPr>
            <a:r>
              <a:t/>
            </a:r>
            <a:endParaRPr sz="2800">
              <a:solidFill>
                <a:srgbClr val="3C4043"/>
              </a:solidFill>
              <a:latin typeface="Google Sans Medium"/>
              <a:ea typeface="Google Sans Medium"/>
              <a:cs typeface="Google Sans Medium"/>
              <a:sym typeface="Google Sans Medium"/>
            </a:endParaRPr>
          </a:p>
        </p:txBody>
      </p:sp>
      <p:sp>
        <p:nvSpPr>
          <p:cNvPr id="250" name="Google Shape;250;p40"/>
          <p:cNvSpPr txBox="1"/>
          <p:nvPr/>
        </p:nvSpPr>
        <p:spPr>
          <a:xfrm>
            <a:off x="341200" y="1445900"/>
            <a:ext cx="8222700" cy="347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400">
                <a:solidFill>
                  <a:schemeClr val="dk1"/>
                </a:solidFill>
                <a:latin typeface="Google Sans"/>
                <a:ea typeface="Google Sans"/>
                <a:cs typeface="Google Sans"/>
                <a:sym typeface="Google Sans"/>
              </a:rPr>
              <a:t>Step 2 - Write down things that could help:</a:t>
            </a:r>
            <a:endParaRPr sz="2400">
              <a:solidFill>
                <a:schemeClr val="dk1"/>
              </a:solidFill>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t/>
            </a:r>
            <a:endParaRPr b="1" sz="2000">
              <a:solidFill>
                <a:schemeClr val="dk1"/>
              </a:solidFill>
              <a:latin typeface="Google Sans"/>
              <a:ea typeface="Google Sans"/>
              <a:cs typeface="Google Sans"/>
              <a:sym typeface="Google Sans"/>
            </a:endParaRPr>
          </a:p>
          <a:p>
            <a:pPr indent="0" lvl="0" marL="0" rtl="0" algn="l">
              <a:spcBef>
                <a:spcPts val="1000"/>
              </a:spcBef>
              <a:spcAft>
                <a:spcPts val="0"/>
              </a:spcAft>
              <a:buClr>
                <a:schemeClr val="dk1"/>
              </a:buClr>
              <a:buSzPts val="1100"/>
              <a:buFont typeface="Arial"/>
              <a:buNone/>
            </a:pPr>
            <a:r>
              <a:rPr lang="en" sz="2000">
                <a:solidFill>
                  <a:schemeClr val="dk1"/>
                </a:solidFill>
                <a:latin typeface="Google Sans"/>
                <a:ea typeface="Google Sans"/>
                <a:cs typeface="Google Sans"/>
                <a:sym typeface="Google Sans"/>
              </a:rPr>
              <a:t>Root of the problem: </a:t>
            </a:r>
            <a:r>
              <a:rPr lang="en" sz="2000" u="sng">
                <a:solidFill>
                  <a:schemeClr val="dk1"/>
                </a:solidFill>
                <a:highlight>
                  <a:srgbClr val="FFFF00"/>
                </a:highlight>
                <a:latin typeface="Google Sans"/>
                <a:ea typeface="Google Sans"/>
                <a:cs typeface="Google Sans"/>
                <a:sym typeface="Google Sans"/>
              </a:rPr>
              <a:t>struggle to distinguish</a:t>
            </a:r>
            <a:r>
              <a:rPr lang="en" sz="2000" u="sng">
                <a:solidFill>
                  <a:schemeClr val="dk1"/>
                </a:solidFill>
                <a:latin typeface="Google Sans"/>
                <a:ea typeface="Google Sans"/>
                <a:cs typeface="Google Sans"/>
                <a:sym typeface="Google Sans"/>
              </a:rPr>
              <a:t> false information sources</a:t>
            </a:r>
            <a:endParaRPr sz="1500">
              <a:solidFill>
                <a:schemeClr val="dk1"/>
              </a:solidFill>
              <a:latin typeface="Google Sans"/>
              <a:ea typeface="Google Sans"/>
              <a:cs typeface="Google Sans"/>
              <a:sym typeface="Google Sans"/>
            </a:endParaRPr>
          </a:p>
          <a:p>
            <a:pPr indent="-342900" lvl="0" marL="457200" rtl="0" algn="l">
              <a:lnSpc>
                <a:spcPct val="150000"/>
              </a:lnSpc>
              <a:spcBef>
                <a:spcPts val="1000"/>
              </a:spcBef>
              <a:spcAft>
                <a:spcPts val="0"/>
              </a:spcAft>
              <a:buClr>
                <a:schemeClr val="dk1"/>
              </a:buClr>
              <a:buSzPts val="1800"/>
              <a:buFont typeface="Google Sans"/>
              <a:buChar char="●"/>
            </a:pPr>
            <a:r>
              <a:rPr lang="en" sz="1800">
                <a:solidFill>
                  <a:schemeClr val="dk1"/>
                </a:solidFill>
                <a:latin typeface="Google Sans"/>
                <a:ea typeface="Google Sans"/>
                <a:cs typeface="Google Sans"/>
                <a:sym typeface="Google Sans"/>
              </a:rPr>
              <a:t>An online community to </a:t>
            </a:r>
            <a:r>
              <a:rPr lang="en" sz="1800">
                <a:solidFill>
                  <a:schemeClr val="dk1"/>
                </a:solidFill>
                <a:highlight>
                  <a:srgbClr val="FFFF00"/>
                </a:highlight>
                <a:latin typeface="Google Sans"/>
                <a:ea typeface="Google Sans"/>
                <a:cs typeface="Google Sans"/>
                <a:sym typeface="Google Sans"/>
              </a:rPr>
              <a:t>flag disinformation sources</a:t>
            </a:r>
            <a:r>
              <a:rPr lang="en" sz="1800">
                <a:solidFill>
                  <a:schemeClr val="dk1"/>
                </a:solidFill>
                <a:latin typeface="Google Sans"/>
                <a:ea typeface="Google Sans"/>
                <a:cs typeface="Google Sans"/>
                <a:sym typeface="Google Sans"/>
              </a:rPr>
              <a:t> and learn about disinformation</a:t>
            </a:r>
            <a:endParaRPr sz="1800">
              <a:solidFill>
                <a:schemeClr val="dk1"/>
              </a:solidFill>
              <a:latin typeface="Google Sans"/>
              <a:ea typeface="Google Sans"/>
              <a:cs typeface="Google Sans"/>
              <a:sym typeface="Google Sans"/>
            </a:endParaRPr>
          </a:p>
          <a:p>
            <a:pPr indent="-342900" lvl="0" marL="457200" rtl="0" algn="l">
              <a:lnSpc>
                <a:spcPct val="150000"/>
              </a:lnSpc>
              <a:spcBef>
                <a:spcPts val="0"/>
              </a:spcBef>
              <a:spcAft>
                <a:spcPts val="0"/>
              </a:spcAft>
              <a:buClr>
                <a:schemeClr val="dk1"/>
              </a:buClr>
              <a:buSzPts val="1800"/>
              <a:buFont typeface="Google Sans"/>
              <a:buChar char="●"/>
            </a:pPr>
            <a:r>
              <a:rPr lang="en" sz="1800">
                <a:solidFill>
                  <a:schemeClr val="dk1"/>
                </a:solidFill>
                <a:latin typeface="Google Sans"/>
                <a:ea typeface="Google Sans"/>
                <a:cs typeface="Google Sans"/>
                <a:sym typeface="Google Sans"/>
              </a:rPr>
              <a:t>A Facebook plugin that </a:t>
            </a:r>
            <a:r>
              <a:rPr lang="en" sz="1800">
                <a:solidFill>
                  <a:schemeClr val="dk1"/>
                </a:solidFill>
                <a:highlight>
                  <a:srgbClr val="FFFF00"/>
                </a:highlight>
                <a:latin typeface="Google Sans"/>
                <a:ea typeface="Google Sans"/>
                <a:cs typeface="Google Sans"/>
                <a:sym typeface="Google Sans"/>
              </a:rPr>
              <a:t>helps people recognize</a:t>
            </a:r>
            <a:r>
              <a:rPr lang="en" sz="1800">
                <a:solidFill>
                  <a:schemeClr val="dk1"/>
                </a:solidFill>
                <a:latin typeface="Google Sans"/>
                <a:ea typeface="Google Sans"/>
                <a:cs typeface="Google Sans"/>
                <a:sym typeface="Google Sans"/>
              </a:rPr>
              <a:t> disinformation posts</a:t>
            </a:r>
            <a:endParaRPr sz="1800">
              <a:solidFill>
                <a:schemeClr val="dk1"/>
              </a:solidFill>
              <a:latin typeface="Google Sans"/>
              <a:ea typeface="Google Sans"/>
              <a:cs typeface="Google Sans"/>
              <a:sym typeface="Google Sans"/>
            </a:endParaRPr>
          </a:p>
          <a:p>
            <a:pPr indent="-342900" lvl="0" marL="457200" rtl="0" algn="l">
              <a:lnSpc>
                <a:spcPct val="150000"/>
              </a:lnSpc>
              <a:spcBef>
                <a:spcPts val="0"/>
              </a:spcBef>
              <a:spcAft>
                <a:spcPts val="0"/>
              </a:spcAft>
              <a:buClr>
                <a:schemeClr val="dk1"/>
              </a:buClr>
              <a:buSzPts val="1800"/>
              <a:buFont typeface="Google Sans"/>
              <a:buChar char="●"/>
            </a:pPr>
            <a:r>
              <a:rPr lang="en" sz="1800">
                <a:solidFill>
                  <a:schemeClr val="dk1"/>
                </a:solidFill>
                <a:latin typeface="Google Sans"/>
                <a:ea typeface="Google Sans"/>
                <a:cs typeface="Google Sans"/>
                <a:sym typeface="Google Sans"/>
              </a:rPr>
              <a:t>A web browser plugin that </a:t>
            </a:r>
            <a:r>
              <a:rPr lang="en" sz="1800">
                <a:solidFill>
                  <a:schemeClr val="dk1"/>
                </a:solidFill>
                <a:highlight>
                  <a:srgbClr val="FFFF00"/>
                </a:highlight>
                <a:latin typeface="Google Sans"/>
                <a:ea typeface="Google Sans"/>
                <a:cs typeface="Google Sans"/>
                <a:sym typeface="Google Sans"/>
              </a:rPr>
              <a:t>helps people recognize</a:t>
            </a:r>
            <a:r>
              <a:rPr lang="en" sz="1800">
                <a:solidFill>
                  <a:schemeClr val="dk1"/>
                </a:solidFill>
                <a:latin typeface="Google Sans"/>
                <a:ea typeface="Google Sans"/>
                <a:cs typeface="Google Sans"/>
                <a:sym typeface="Google Sans"/>
              </a:rPr>
              <a:t> disinformation on the internet</a:t>
            </a:r>
            <a:endParaRPr sz="1800">
              <a:solidFill>
                <a:schemeClr val="dk1"/>
              </a:solidFill>
              <a:latin typeface="Google Sans"/>
              <a:ea typeface="Google Sans"/>
              <a:cs typeface="Google Sans"/>
              <a:sym typeface="Google Sans"/>
            </a:endParaRPr>
          </a:p>
          <a:p>
            <a:pPr indent="0" lvl="0" marL="0" rtl="0" algn="l">
              <a:spcBef>
                <a:spcPts val="1000"/>
              </a:spcBef>
              <a:spcAft>
                <a:spcPts val="0"/>
              </a:spcAft>
              <a:buClr>
                <a:schemeClr val="dk1"/>
              </a:buClr>
              <a:buSzPts val="1100"/>
              <a:buFont typeface="Arial"/>
              <a:buNone/>
            </a:pPr>
            <a:r>
              <a:t/>
            </a:r>
            <a:endParaRPr b="1" sz="2000">
              <a:solidFill>
                <a:schemeClr val="dk1"/>
              </a:solidFill>
              <a:latin typeface="Google Sans"/>
              <a:ea typeface="Google Sans"/>
              <a:cs typeface="Google Sans"/>
              <a:sym typeface="Google Sans"/>
            </a:endParaRPr>
          </a:p>
          <a:p>
            <a:pPr indent="0" lvl="0" marL="0" rtl="0" algn="l">
              <a:spcBef>
                <a:spcPts val="1000"/>
              </a:spcBef>
              <a:spcAft>
                <a:spcPts val="0"/>
              </a:spcAft>
              <a:buClr>
                <a:schemeClr val="dk1"/>
              </a:buClr>
              <a:buSzPts val="1100"/>
              <a:buFont typeface="Arial"/>
              <a:buNone/>
            </a:pPr>
            <a:r>
              <a:t/>
            </a:r>
            <a:endParaRPr b="1" sz="1500">
              <a:solidFill>
                <a:schemeClr val="dk1"/>
              </a:solidFill>
              <a:latin typeface="Google Sans"/>
              <a:ea typeface="Google Sans"/>
              <a:cs typeface="Google Sans"/>
              <a:sym typeface="Google Sans"/>
            </a:endParaRPr>
          </a:p>
          <a:p>
            <a:pPr indent="0" lvl="0" marL="457200" marR="0" rtl="0" algn="l">
              <a:lnSpc>
                <a:spcPct val="100000"/>
              </a:lnSpc>
              <a:spcBef>
                <a:spcPts val="1000"/>
              </a:spcBef>
              <a:spcAft>
                <a:spcPts val="1000"/>
              </a:spcAft>
              <a:buNone/>
            </a:pPr>
            <a:r>
              <a:t/>
            </a:r>
            <a:endParaRPr sz="2400">
              <a:solidFill>
                <a:schemeClr val="dk1"/>
              </a:solidFill>
              <a:latin typeface="Google Sans"/>
              <a:ea typeface="Google Sans"/>
              <a:cs typeface="Google Sans"/>
              <a:sym typeface="Google Sans"/>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41"/>
          <p:cNvSpPr txBox="1"/>
          <p:nvPr/>
        </p:nvSpPr>
        <p:spPr>
          <a:xfrm>
            <a:off x="342850" y="782950"/>
            <a:ext cx="8222700" cy="352200"/>
          </a:xfrm>
          <a:prstGeom prst="rect">
            <a:avLst/>
          </a:prstGeom>
          <a:noFill/>
          <a:ln>
            <a:noFill/>
          </a:ln>
        </p:spPr>
        <p:txBody>
          <a:bodyPr anchorCtr="0" anchor="t" bIns="0" lIns="0" spcFirstLastPara="1" rIns="228600" wrap="square" tIns="0">
            <a:noAutofit/>
          </a:bodyPr>
          <a:lstStyle/>
          <a:p>
            <a:pPr indent="0" lvl="0" marL="0" rtl="0" algn="l">
              <a:spcBef>
                <a:spcPts val="0"/>
              </a:spcBef>
              <a:spcAft>
                <a:spcPts val="0"/>
              </a:spcAft>
              <a:buNone/>
            </a:pPr>
            <a:r>
              <a:rPr lang="en" sz="2800">
                <a:solidFill>
                  <a:srgbClr val="3C4043"/>
                </a:solidFill>
                <a:latin typeface="Google Sans Medium"/>
                <a:ea typeface="Google Sans Medium"/>
                <a:cs typeface="Google Sans Medium"/>
                <a:sym typeface="Google Sans Medium"/>
              </a:rPr>
              <a:t>Define + Narrow Scope Example: Disinformation</a:t>
            </a:r>
            <a:endParaRPr sz="2800">
              <a:solidFill>
                <a:srgbClr val="3C4043"/>
              </a:solidFill>
              <a:latin typeface="Google Sans Medium"/>
              <a:ea typeface="Google Sans Medium"/>
              <a:cs typeface="Google Sans Medium"/>
              <a:sym typeface="Google Sans Medium"/>
            </a:endParaRPr>
          </a:p>
          <a:p>
            <a:pPr indent="0" lvl="0" marL="0" rtl="0" algn="l">
              <a:spcBef>
                <a:spcPts val="0"/>
              </a:spcBef>
              <a:spcAft>
                <a:spcPts val="0"/>
              </a:spcAft>
              <a:buNone/>
            </a:pPr>
            <a:r>
              <a:t/>
            </a:r>
            <a:endParaRPr sz="2800">
              <a:solidFill>
                <a:srgbClr val="3C4043"/>
              </a:solidFill>
              <a:latin typeface="Google Sans Medium"/>
              <a:ea typeface="Google Sans Medium"/>
              <a:cs typeface="Google Sans Medium"/>
              <a:sym typeface="Google Sans Medium"/>
            </a:endParaRPr>
          </a:p>
        </p:txBody>
      </p:sp>
      <p:sp>
        <p:nvSpPr>
          <p:cNvPr id="256" name="Google Shape;256;p41"/>
          <p:cNvSpPr txBox="1"/>
          <p:nvPr/>
        </p:nvSpPr>
        <p:spPr>
          <a:xfrm>
            <a:off x="341200" y="1445900"/>
            <a:ext cx="8222700" cy="347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400">
                <a:solidFill>
                  <a:schemeClr val="dk1"/>
                </a:solidFill>
                <a:latin typeface="Google Sans"/>
                <a:ea typeface="Google Sans"/>
                <a:cs typeface="Google Sans"/>
                <a:sym typeface="Google Sans"/>
              </a:rPr>
              <a:t>Step 3 - Do research, </a:t>
            </a:r>
            <a:r>
              <a:rPr i="1" lang="en" sz="2400">
                <a:solidFill>
                  <a:schemeClr val="dk1"/>
                </a:solidFill>
                <a:highlight>
                  <a:srgbClr val="E0B1FF"/>
                </a:highlight>
                <a:latin typeface="Google Sans"/>
                <a:ea typeface="Google Sans"/>
                <a:cs typeface="Google Sans"/>
                <a:sym typeface="Google Sans"/>
              </a:rPr>
              <a:t>modify</a:t>
            </a:r>
            <a:r>
              <a:rPr lang="en" sz="2400">
                <a:solidFill>
                  <a:schemeClr val="dk1"/>
                </a:solidFill>
                <a:latin typeface="Google Sans"/>
                <a:ea typeface="Google Sans"/>
                <a:cs typeface="Google Sans"/>
                <a:sym typeface="Google Sans"/>
              </a:rPr>
              <a:t> and eliminate, </a:t>
            </a:r>
            <a:r>
              <a:rPr lang="en" sz="2400">
                <a:solidFill>
                  <a:schemeClr val="dk1"/>
                </a:solidFill>
                <a:highlight>
                  <a:srgbClr val="00FF00"/>
                </a:highlight>
                <a:latin typeface="Google Sans"/>
                <a:ea typeface="Google Sans"/>
                <a:cs typeface="Google Sans"/>
                <a:sym typeface="Google Sans"/>
              </a:rPr>
              <a:t>pick an idea</a:t>
            </a:r>
            <a:r>
              <a:rPr lang="en" sz="2400">
                <a:solidFill>
                  <a:schemeClr val="dk1"/>
                </a:solidFill>
                <a:latin typeface="Google Sans"/>
                <a:ea typeface="Google Sans"/>
                <a:cs typeface="Google Sans"/>
                <a:sym typeface="Google Sans"/>
              </a:rPr>
              <a:t>:</a:t>
            </a:r>
            <a:endParaRPr sz="2400">
              <a:solidFill>
                <a:schemeClr val="dk1"/>
              </a:solidFill>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t/>
            </a:r>
            <a:endParaRPr b="1" sz="2000">
              <a:solidFill>
                <a:schemeClr val="dk1"/>
              </a:solidFill>
              <a:latin typeface="Google Sans"/>
              <a:ea typeface="Google Sans"/>
              <a:cs typeface="Google Sans"/>
              <a:sym typeface="Google Sans"/>
            </a:endParaRPr>
          </a:p>
          <a:p>
            <a:pPr indent="0" lvl="0" marL="0" rtl="0" algn="l">
              <a:spcBef>
                <a:spcPts val="1000"/>
              </a:spcBef>
              <a:spcAft>
                <a:spcPts val="0"/>
              </a:spcAft>
              <a:buClr>
                <a:schemeClr val="dk1"/>
              </a:buClr>
              <a:buSzPts val="1100"/>
              <a:buFont typeface="Arial"/>
              <a:buNone/>
            </a:pPr>
            <a:r>
              <a:rPr b="1" lang="en" sz="2000">
                <a:solidFill>
                  <a:schemeClr val="dk1"/>
                </a:solidFill>
                <a:latin typeface="Google Sans"/>
                <a:ea typeface="Google Sans"/>
                <a:cs typeface="Google Sans"/>
                <a:sym typeface="Google Sans"/>
              </a:rPr>
              <a:t>Research:</a:t>
            </a:r>
            <a:r>
              <a:rPr lang="en" sz="2000">
                <a:solidFill>
                  <a:schemeClr val="dk1"/>
                </a:solidFill>
                <a:latin typeface="Google Sans"/>
                <a:ea typeface="Google Sans"/>
                <a:cs typeface="Google Sans"/>
                <a:sym typeface="Google Sans"/>
              </a:rPr>
              <a:t> discussion communities for online content and good web browser plugin tools on this topic already exist</a:t>
            </a:r>
            <a:endParaRPr sz="1500">
              <a:solidFill>
                <a:schemeClr val="dk1"/>
              </a:solidFill>
              <a:latin typeface="Google Sans"/>
              <a:ea typeface="Google Sans"/>
              <a:cs typeface="Google Sans"/>
              <a:sym typeface="Google Sans"/>
            </a:endParaRPr>
          </a:p>
          <a:p>
            <a:pPr indent="-342900" lvl="0" marL="457200" rtl="0" algn="l">
              <a:lnSpc>
                <a:spcPct val="150000"/>
              </a:lnSpc>
              <a:spcBef>
                <a:spcPts val="1000"/>
              </a:spcBef>
              <a:spcAft>
                <a:spcPts val="0"/>
              </a:spcAft>
              <a:buClr>
                <a:schemeClr val="dk1"/>
              </a:buClr>
              <a:buSzPts val="1800"/>
              <a:buFont typeface="Google Sans"/>
              <a:buChar char="●"/>
            </a:pPr>
            <a:r>
              <a:rPr lang="en" sz="1800" strike="sngStrike">
                <a:solidFill>
                  <a:schemeClr val="dk1"/>
                </a:solidFill>
                <a:latin typeface="Google Sans"/>
                <a:ea typeface="Google Sans"/>
                <a:cs typeface="Google Sans"/>
                <a:sym typeface="Google Sans"/>
              </a:rPr>
              <a:t>An online community to flag disinformation sources and learn about disinformation</a:t>
            </a:r>
            <a:endParaRPr sz="1800" strike="sngStrike">
              <a:solidFill>
                <a:schemeClr val="dk1"/>
              </a:solidFill>
              <a:latin typeface="Google Sans"/>
              <a:ea typeface="Google Sans"/>
              <a:cs typeface="Google Sans"/>
              <a:sym typeface="Google Sans"/>
            </a:endParaRPr>
          </a:p>
          <a:p>
            <a:pPr indent="-342900" lvl="0" marL="457200" rtl="0" algn="l">
              <a:lnSpc>
                <a:spcPct val="150000"/>
              </a:lnSpc>
              <a:spcBef>
                <a:spcPts val="0"/>
              </a:spcBef>
              <a:spcAft>
                <a:spcPts val="0"/>
              </a:spcAft>
              <a:buClr>
                <a:schemeClr val="dk1"/>
              </a:buClr>
              <a:buSzPts val="1800"/>
              <a:buFont typeface="Google Sans"/>
              <a:buChar char="●"/>
            </a:pPr>
            <a:r>
              <a:rPr lang="en" sz="1800">
                <a:solidFill>
                  <a:schemeClr val="dk1"/>
                </a:solidFill>
                <a:highlight>
                  <a:srgbClr val="00FF00"/>
                </a:highlight>
                <a:latin typeface="Google Sans"/>
                <a:ea typeface="Google Sans"/>
                <a:cs typeface="Google Sans"/>
                <a:sym typeface="Google Sans"/>
              </a:rPr>
              <a:t>A Facebook plugin that helps people recognize disinformation posts</a:t>
            </a:r>
            <a:endParaRPr sz="1800">
              <a:solidFill>
                <a:schemeClr val="dk1"/>
              </a:solidFill>
              <a:highlight>
                <a:srgbClr val="00FF00"/>
              </a:highlight>
              <a:latin typeface="Google Sans"/>
              <a:ea typeface="Google Sans"/>
              <a:cs typeface="Google Sans"/>
              <a:sym typeface="Google Sans"/>
            </a:endParaRPr>
          </a:p>
          <a:p>
            <a:pPr indent="-342900" lvl="0" marL="457200" rtl="0" algn="l">
              <a:lnSpc>
                <a:spcPct val="150000"/>
              </a:lnSpc>
              <a:spcBef>
                <a:spcPts val="0"/>
              </a:spcBef>
              <a:spcAft>
                <a:spcPts val="0"/>
              </a:spcAft>
              <a:buClr>
                <a:schemeClr val="dk1"/>
              </a:buClr>
              <a:buSzPts val="1800"/>
              <a:buFont typeface="Google Sans"/>
              <a:buChar char="●"/>
            </a:pPr>
            <a:r>
              <a:rPr lang="en" sz="1800">
                <a:solidFill>
                  <a:schemeClr val="dk1"/>
                </a:solidFill>
                <a:latin typeface="Google Sans"/>
                <a:ea typeface="Google Sans"/>
                <a:cs typeface="Google Sans"/>
                <a:sym typeface="Google Sans"/>
              </a:rPr>
              <a:t>A web browser plugin that helps people recognize disinformation </a:t>
            </a:r>
            <a:r>
              <a:rPr lang="en" sz="1800">
                <a:solidFill>
                  <a:schemeClr val="dk1"/>
                </a:solidFill>
                <a:highlight>
                  <a:srgbClr val="E0B1FF"/>
                </a:highlight>
                <a:latin typeface="Google Sans"/>
                <a:ea typeface="Google Sans"/>
                <a:cs typeface="Google Sans"/>
                <a:sym typeface="Google Sans"/>
              </a:rPr>
              <a:t>in articles and other text sources</a:t>
            </a:r>
            <a:endParaRPr sz="1800">
              <a:solidFill>
                <a:schemeClr val="dk1"/>
              </a:solidFill>
              <a:highlight>
                <a:srgbClr val="E0B1FF"/>
              </a:highlight>
              <a:latin typeface="Google Sans"/>
              <a:ea typeface="Google Sans"/>
              <a:cs typeface="Google Sans"/>
              <a:sym typeface="Google Sans"/>
            </a:endParaRPr>
          </a:p>
          <a:p>
            <a:pPr indent="0" lvl="0" marL="0" rtl="0" algn="l">
              <a:spcBef>
                <a:spcPts val="1000"/>
              </a:spcBef>
              <a:spcAft>
                <a:spcPts val="0"/>
              </a:spcAft>
              <a:buClr>
                <a:schemeClr val="dk1"/>
              </a:buClr>
              <a:buSzPts val="1100"/>
              <a:buFont typeface="Arial"/>
              <a:buNone/>
            </a:pPr>
            <a:r>
              <a:t/>
            </a:r>
            <a:endParaRPr b="1" sz="2000">
              <a:solidFill>
                <a:schemeClr val="dk1"/>
              </a:solidFill>
              <a:latin typeface="Google Sans"/>
              <a:ea typeface="Google Sans"/>
              <a:cs typeface="Google Sans"/>
              <a:sym typeface="Google Sans"/>
            </a:endParaRPr>
          </a:p>
          <a:p>
            <a:pPr indent="0" lvl="0" marL="0" rtl="0" algn="l">
              <a:spcBef>
                <a:spcPts val="1000"/>
              </a:spcBef>
              <a:spcAft>
                <a:spcPts val="0"/>
              </a:spcAft>
              <a:buClr>
                <a:schemeClr val="dk1"/>
              </a:buClr>
              <a:buSzPts val="1100"/>
              <a:buFont typeface="Arial"/>
              <a:buNone/>
            </a:pPr>
            <a:r>
              <a:t/>
            </a:r>
            <a:endParaRPr b="1" sz="1500">
              <a:solidFill>
                <a:schemeClr val="dk1"/>
              </a:solidFill>
              <a:latin typeface="Google Sans"/>
              <a:ea typeface="Google Sans"/>
              <a:cs typeface="Google Sans"/>
              <a:sym typeface="Google Sans"/>
            </a:endParaRPr>
          </a:p>
          <a:p>
            <a:pPr indent="0" lvl="0" marL="457200" marR="0" rtl="0" algn="l">
              <a:lnSpc>
                <a:spcPct val="100000"/>
              </a:lnSpc>
              <a:spcBef>
                <a:spcPts val="1000"/>
              </a:spcBef>
              <a:spcAft>
                <a:spcPts val="1000"/>
              </a:spcAft>
              <a:buNone/>
            </a:pPr>
            <a:r>
              <a:t/>
            </a:r>
            <a:endParaRPr sz="2400">
              <a:solidFill>
                <a:schemeClr val="dk1"/>
              </a:solidFill>
              <a:latin typeface="Google Sans"/>
              <a:ea typeface="Google Sans"/>
              <a:cs typeface="Google Sans"/>
              <a:sym typeface="Google Sans"/>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42"/>
          <p:cNvSpPr txBox="1"/>
          <p:nvPr/>
        </p:nvSpPr>
        <p:spPr>
          <a:xfrm>
            <a:off x="299725" y="2395650"/>
            <a:ext cx="8222700" cy="352200"/>
          </a:xfrm>
          <a:prstGeom prst="rect">
            <a:avLst/>
          </a:prstGeom>
          <a:noFill/>
          <a:ln>
            <a:noFill/>
          </a:ln>
        </p:spPr>
        <p:txBody>
          <a:bodyPr anchorCtr="0" anchor="t" bIns="0" lIns="0" spcFirstLastPara="1" rIns="228600" wrap="square" tIns="0">
            <a:noAutofit/>
          </a:bodyPr>
          <a:lstStyle/>
          <a:p>
            <a:pPr indent="0" lvl="0" marL="0" rtl="0" algn="ctr">
              <a:spcBef>
                <a:spcPts val="0"/>
              </a:spcBef>
              <a:spcAft>
                <a:spcPts val="0"/>
              </a:spcAft>
              <a:buNone/>
            </a:pPr>
            <a:r>
              <a:rPr lang="en" sz="2800">
                <a:solidFill>
                  <a:srgbClr val="3C4043"/>
                </a:solidFill>
                <a:latin typeface="Google Sans Medium"/>
                <a:ea typeface="Google Sans Medium"/>
                <a:cs typeface="Google Sans Medium"/>
                <a:sym typeface="Google Sans Medium"/>
              </a:rPr>
              <a:t>Engage with your community!</a:t>
            </a:r>
            <a:endParaRPr b="1" sz="2800">
              <a:solidFill>
                <a:schemeClr val="lt1"/>
              </a:solidFill>
              <a:highlight>
                <a:srgbClr val="4285F4"/>
              </a:highlight>
              <a:latin typeface="Google Sans"/>
              <a:ea typeface="Google Sans"/>
              <a:cs typeface="Google Sans"/>
              <a:sym typeface="Google Sans"/>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43"/>
          <p:cNvSpPr txBox="1"/>
          <p:nvPr/>
        </p:nvSpPr>
        <p:spPr>
          <a:xfrm>
            <a:off x="321300" y="1535000"/>
            <a:ext cx="8389200" cy="338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 sz="2100">
                <a:solidFill>
                  <a:schemeClr val="dk1"/>
                </a:solidFill>
                <a:latin typeface="Google Sans"/>
                <a:ea typeface="Google Sans"/>
                <a:cs typeface="Google Sans"/>
                <a:sym typeface="Google Sans"/>
              </a:rPr>
              <a:t>Who should you ask?</a:t>
            </a:r>
            <a:endParaRPr b="1" sz="1800">
              <a:solidFill>
                <a:schemeClr val="dk1"/>
              </a:solidFill>
              <a:latin typeface="Google Sans"/>
              <a:ea typeface="Google Sans"/>
              <a:cs typeface="Google Sans"/>
              <a:sym typeface="Google Sans"/>
            </a:endParaRPr>
          </a:p>
          <a:p>
            <a:pPr indent="-361950" lvl="0" marL="457200" rtl="0" algn="l">
              <a:spcBef>
                <a:spcPts val="0"/>
              </a:spcBef>
              <a:spcAft>
                <a:spcPts val="0"/>
              </a:spcAft>
              <a:buClr>
                <a:srgbClr val="1155CC"/>
              </a:buClr>
              <a:buSzPts val="2100"/>
              <a:buFont typeface="Google Sans"/>
              <a:buChar char="●"/>
            </a:pPr>
            <a:r>
              <a:rPr lang="en" sz="2100">
                <a:solidFill>
                  <a:srgbClr val="1155CC"/>
                </a:solidFill>
                <a:latin typeface="Google Sans"/>
                <a:ea typeface="Google Sans"/>
                <a:cs typeface="Google Sans"/>
                <a:sym typeface="Google Sans"/>
              </a:rPr>
              <a:t>Professors,</a:t>
            </a:r>
            <a:endParaRPr sz="2100">
              <a:solidFill>
                <a:srgbClr val="1155CC"/>
              </a:solidFill>
              <a:latin typeface="Google Sans"/>
              <a:ea typeface="Google Sans"/>
              <a:cs typeface="Google Sans"/>
              <a:sym typeface="Google Sans"/>
            </a:endParaRPr>
          </a:p>
          <a:p>
            <a:pPr indent="-361950" lvl="0" marL="457200" rtl="0" algn="l">
              <a:spcBef>
                <a:spcPts val="0"/>
              </a:spcBef>
              <a:spcAft>
                <a:spcPts val="0"/>
              </a:spcAft>
              <a:buClr>
                <a:srgbClr val="1155CC"/>
              </a:buClr>
              <a:buSzPts val="2100"/>
              <a:buFont typeface="Google Sans"/>
              <a:buChar char="●"/>
            </a:pPr>
            <a:r>
              <a:rPr lang="en" sz="2100">
                <a:solidFill>
                  <a:srgbClr val="1155CC"/>
                </a:solidFill>
                <a:latin typeface="Google Sans"/>
                <a:ea typeface="Google Sans"/>
                <a:cs typeface="Google Sans"/>
                <a:sym typeface="Google Sans"/>
              </a:rPr>
              <a:t>Local businesses,</a:t>
            </a:r>
            <a:endParaRPr sz="2100">
              <a:solidFill>
                <a:srgbClr val="1155CC"/>
              </a:solidFill>
              <a:latin typeface="Google Sans"/>
              <a:ea typeface="Google Sans"/>
              <a:cs typeface="Google Sans"/>
              <a:sym typeface="Google Sans"/>
            </a:endParaRPr>
          </a:p>
          <a:p>
            <a:pPr indent="-361950" lvl="0" marL="457200" rtl="0" algn="l">
              <a:spcBef>
                <a:spcPts val="0"/>
              </a:spcBef>
              <a:spcAft>
                <a:spcPts val="0"/>
              </a:spcAft>
              <a:buClr>
                <a:srgbClr val="1155CC"/>
              </a:buClr>
              <a:buSzPts val="2100"/>
              <a:buFont typeface="Google Sans"/>
              <a:buChar char="●"/>
            </a:pPr>
            <a:r>
              <a:rPr lang="en" sz="2100">
                <a:solidFill>
                  <a:srgbClr val="1155CC"/>
                </a:solidFill>
                <a:latin typeface="Google Sans"/>
                <a:ea typeface="Google Sans"/>
                <a:cs typeface="Google Sans"/>
                <a:sym typeface="Google Sans"/>
              </a:rPr>
              <a:t>Non-profit orgs,</a:t>
            </a:r>
            <a:endParaRPr sz="2100">
              <a:solidFill>
                <a:srgbClr val="1155CC"/>
              </a:solidFill>
              <a:latin typeface="Google Sans"/>
              <a:ea typeface="Google Sans"/>
              <a:cs typeface="Google Sans"/>
              <a:sym typeface="Google Sans"/>
            </a:endParaRPr>
          </a:p>
          <a:p>
            <a:pPr indent="-361950" lvl="0" marL="457200" rtl="0" algn="l">
              <a:spcBef>
                <a:spcPts val="0"/>
              </a:spcBef>
              <a:spcAft>
                <a:spcPts val="0"/>
              </a:spcAft>
              <a:buClr>
                <a:srgbClr val="1155CC"/>
              </a:buClr>
              <a:buSzPts val="2100"/>
              <a:buFont typeface="Google Sans"/>
              <a:buChar char="●"/>
            </a:pPr>
            <a:r>
              <a:rPr lang="en" sz="2100">
                <a:solidFill>
                  <a:srgbClr val="1155CC"/>
                </a:solidFill>
                <a:latin typeface="Google Sans"/>
                <a:ea typeface="Google Sans"/>
                <a:cs typeface="Google Sans"/>
                <a:sym typeface="Google Sans"/>
              </a:rPr>
              <a:t>Even Friends &amp; Family!</a:t>
            </a:r>
            <a:endParaRPr sz="2100">
              <a:solidFill>
                <a:srgbClr val="1155CC"/>
              </a:solidFill>
              <a:latin typeface="Google Sans"/>
              <a:ea typeface="Google Sans"/>
              <a:cs typeface="Google Sans"/>
              <a:sym typeface="Google Sans"/>
            </a:endParaRPr>
          </a:p>
          <a:p>
            <a:pPr indent="0" lvl="0" marL="0" rtl="0" algn="l">
              <a:spcBef>
                <a:spcPts val="0"/>
              </a:spcBef>
              <a:spcAft>
                <a:spcPts val="0"/>
              </a:spcAft>
              <a:buNone/>
            </a:pPr>
            <a:r>
              <a:t/>
            </a:r>
            <a:endParaRPr b="1" sz="2000">
              <a:solidFill>
                <a:schemeClr val="dk1"/>
              </a:solidFill>
              <a:latin typeface="Google Sans"/>
              <a:ea typeface="Google Sans"/>
              <a:cs typeface="Google Sans"/>
              <a:sym typeface="Google Sans"/>
            </a:endParaRPr>
          </a:p>
          <a:p>
            <a:pPr indent="0" lvl="0" marL="0" rtl="0" algn="l">
              <a:lnSpc>
                <a:spcPct val="125000"/>
              </a:lnSpc>
              <a:spcBef>
                <a:spcPts val="1000"/>
              </a:spcBef>
              <a:spcAft>
                <a:spcPts val="0"/>
              </a:spcAft>
              <a:buClr>
                <a:schemeClr val="dk1"/>
              </a:buClr>
              <a:buSzPts val="1100"/>
              <a:buFont typeface="Arial"/>
              <a:buNone/>
            </a:pPr>
            <a:r>
              <a:rPr i="1" lang="en" sz="2100">
                <a:solidFill>
                  <a:srgbClr val="3F3F3F"/>
                </a:solidFill>
                <a:latin typeface="Google Sans"/>
                <a:ea typeface="Google Sans"/>
                <a:cs typeface="Google Sans"/>
                <a:sym typeface="Google Sans"/>
              </a:rPr>
              <a:t>Where do you spend most of your time at work (this can be virtual)?</a:t>
            </a:r>
            <a:endParaRPr i="1" sz="2100">
              <a:solidFill>
                <a:srgbClr val="3F3F3F"/>
              </a:solidFill>
              <a:latin typeface="Google Sans"/>
              <a:ea typeface="Google Sans"/>
              <a:cs typeface="Google Sans"/>
              <a:sym typeface="Google Sans"/>
            </a:endParaRPr>
          </a:p>
          <a:p>
            <a:pPr indent="0" lvl="0" marL="0" rtl="0" algn="l">
              <a:lnSpc>
                <a:spcPct val="125000"/>
              </a:lnSpc>
              <a:spcBef>
                <a:spcPts val="0"/>
              </a:spcBef>
              <a:spcAft>
                <a:spcPts val="0"/>
              </a:spcAft>
              <a:buClr>
                <a:schemeClr val="dk1"/>
              </a:buClr>
              <a:buSzPts val="1100"/>
              <a:buFont typeface="Arial"/>
              <a:buNone/>
            </a:pPr>
            <a:r>
              <a:rPr i="1" lang="en" sz="2100">
                <a:solidFill>
                  <a:srgbClr val="3F3F3F"/>
                </a:solidFill>
                <a:latin typeface="Google Sans"/>
                <a:ea typeface="Google Sans"/>
                <a:cs typeface="Google Sans"/>
                <a:sym typeface="Google Sans"/>
              </a:rPr>
              <a:t>What do you find most difficult in your job?</a:t>
            </a:r>
            <a:endParaRPr i="1" sz="2100">
              <a:solidFill>
                <a:srgbClr val="3F3F3F"/>
              </a:solidFill>
              <a:latin typeface="Google Sans"/>
              <a:ea typeface="Google Sans"/>
              <a:cs typeface="Google Sans"/>
              <a:sym typeface="Google Sans"/>
            </a:endParaRPr>
          </a:p>
          <a:p>
            <a:pPr indent="0" lvl="0" marL="0" rtl="0" algn="l">
              <a:lnSpc>
                <a:spcPct val="125000"/>
              </a:lnSpc>
              <a:spcBef>
                <a:spcPts val="0"/>
              </a:spcBef>
              <a:spcAft>
                <a:spcPts val="0"/>
              </a:spcAft>
              <a:buNone/>
            </a:pPr>
            <a:r>
              <a:rPr i="1" lang="en" sz="2100">
                <a:solidFill>
                  <a:srgbClr val="3F3F3F"/>
                </a:solidFill>
                <a:latin typeface="Google Sans"/>
                <a:ea typeface="Google Sans"/>
                <a:cs typeface="Google Sans"/>
                <a:sym typeface="Google Sans"/>
              </a:rPr>
              <a:t>What tools do you wish you had available?</a:t>
            </a:r>
            <a:endParaRPr b="1" sz="1800">
              <a:solidFill>
                <a:schemeClr val="dk1"/>
              </a:solidFill>
              <a:latin typeface="Google Sans"/>
              <a:ea typeface="Google Sans"/>
              <a:cs typeface="Google Sans"/>
              <a:sym typeface="Google Sans"/>
            </a:endParaRPr>
          </a:p>
        </p:txBody>
      </p:sp>
      <p:sp>
        <p:nvSpPr>
          <p:cNvPr id="267" name="Google Shape;267;p43"/>
          <p:cNvSpPr txBox="1"/>
          <p:nvPr/>
        </p:nvSpPr>
        <p:spPr>
          <a:xfrm>
            <a:off x="342850" y="782950"/>
            <a:ext cx="8222700" cy="352200"/>
          </a:xfrm>
          <a:prstGeom prst="rect">
            <a:avLst/>
          </a:prstGeom>
          <a:noFill/>
          <a:ln>
            <a:noFill/>
          </a:ln>
        </p:spPr>
        <p:txBody>
          <a:bodyPr anchorCtr="0" anchor="t" bIns="0" lIns="0" spcFirstLastPara="1" rIns="228600" wrap="square" tIns="0">
            <a:noAutofit/>
          </a:bodyPr>
          <a:lstStyle/>
          <a:p>
            <a:pPr indent="0" lvl="0" marL="0" rtl="0" algn="l">
              <a:spcBef>
                <a:spcPts val="0"/>
              </a:spcBef>
              <a:spcAft>
                <a:spcPts val="0"/>
              </a:spcAft>
              <a:buClr>
                <a:schemeClr val="dk1"/>
              </a:buClr>
              <a:buSzPts val="1100"/>
              <a:buFont typeface="Arial"/>
              <a:buNone/>
            </a:pPr>
            <a:r>
              <a:rPr lang="en" sz="2800">
                <a:solidFill>
                  <a:srgbClr val="3C4043"/>
                </a:solidFill>
                <a:latin typeface="Google Sans Medium"/>
                <a:ea typeface="Google Sans Medium"/>
                <a:cs typeface="Google Sans Medium"/>
                <a:sym typeface="Google Sans Medium"/>
              </a:rPr>
              <a:t>Talk to Someone in Your Community</a:t>
            </a:r>
            <a:endParaRPr sz="2800">
              <a:solidFill>
                <a:srgbClr val="3C4043"/>
              </a:solidFill>
              <a:latin typeface="Google Sans Medium"/>
              <a:ea typeface="Google Sans Medium"/>
              <a:cs typeface="Google Sans Medium"/>
              <a:sym typeface="Google Sans Medium"/>
            </a:endParaRPr>
          </a:p>
          <a:p>
            <a:pPr indent="0" lvl="0" marL="0" rtl="0" algn="l">
              <a:spcBef>
                <a:spcPts val="0"/>
              </a:spcBef>
              <a:spcAft>
                <a:spcPts val="0"/>
              </a:spcAft>
              <a:buNone/>
            </a:pPr>
            <a:r>
              <a:t/>
            </a:r>
            <a:endParaRPr sz="2800">
              <a:solidFill>
                <a:srgbClr val="3C4043"/>
              </a:solidFill>
              <a:latin typeface="Google Sans Medium"/>
              <a:ea typeface="Google Sans Medium"/>
              <a:cs typeface="Google Sans Medium"/>
              <a:sym typeface="Google Sans Medium"/>
            </a:endParaRPr>
          </a:p>
        </p:txBody>
      </p:sp>
      <p:sp>
        <p:nvSpPr>
          <p:cNvPr id="268" name="Google Shape;268;p43"/>
          <p:cNvSpPr txBox="1"/>
          <p:nvPr/>
        </p:nvSpPr>
        <p:spPr>
          <a:xfrm>
            <a:off x="0" y="0"/>
            <a:ext cx="3000000" cy="396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44"/>
          <p:cNvSpPr txBox="1"/>
          <p:nvPr/>
        </p:nvSpPr>
        <p:spPr>
          <a:xfrm>
            <a:off x="321300" y="1763875"/>
            <a:ext cx="8261100" cy="3244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lang="en" sz="2000">
                <a:solidFill>
                  <a:schemeClr val="dk1"/>
                </a:solidFill>
                <a:latin typeface="Google Sans"/>
                <a:ea typeface="Google Sans"/>
                <a:cs typeface="Google Sans"/>
                <a:sym typeface="Google Sans"/>
              </a:rPr>
              <a:t>Remember: teams may have up to </a:t>
            </a:r>
            <a:r>
              <a:rPr b="1" lang="en" sz="2300">
                <a:solidFill>
                  <a:schemeClr val="dk1"/>
                </a:solidFill>
                <a:latin typeface="Google Sans"/>
                <a:ea typeface="Google Sans"/>
                <a:cs typeface="Google Sans"/>
                <a:sym typeface="Google Sans"/>
              </a:rPr>
              <a:t>4 members</a:t>
            </a:r>
            <a:r>
              <a:rPr lang="en" sz="2000">
                <a:solidFill>
                  <a:schemeClr val="dk1"/>
                </a:solidFill>
                <a:latin typeface="Google Sans"/>
                <a:ea typeface="Google Sans"/>
                <a:cs typeface="Google Sans"/>
                <a:sym typeface="Google Sans"/>
              </a:rPr>
              <a:t>!</a:t>
            </a:r>
            <a:endParaRPr sz="2000">
              <a:solidFill>
                <a:schemeClr val="dk1"/>
              </a:solidFill>
              <a:latin typeface="Google Sans"/>
              <a:ea typeface="Google Sans"/>
              <a:cs typeface="Google Sans"/>
              <a:sym typeface="Google Sans"/>
            </a:endParaRPr>
          </a:p>
          <a:p>
            <a:pPr indent="0" lvl="0" marL="0" marR="0" rtl="0" algn="ctr">
              <a:lnSpc>
                <a:spcPct val="100000"/>
              </a:lnSpc>
              <a:spcBef>
                <a:spcPts val="1000"/>
              </a:spcBef>
              <a:spcAft>
                <a:spcPts val="0"/>
              </a:spcAft>
              <a:buNone/>
            </a:pPr>
            <a:r>
              <a:t/>
            </a:r>
            <a:endParaRPr sz="2000">
              <a:solidFill>
                <a:schemeClr val="dk1"/>
              </a:solidFill>
              <a:latin typeface="Google Sans"/>
              <a:ea typeface="Google Sans"/>
              <a:cs typeface="Google Sans"/>
              <a:sym typeface="Google Sans"/>
            </a:endParaRPr>
          </a:p>
          <a:p>
            <a:pPr indent="0" lvl="0" marL="0" marR="0" rtl="0" algn="ctr">
              <a:lnSpc>
                <a:spcPct val="100000"/>
              </a:lnSpc>
              <a:spcBef>
                <a:spcPts val="1000"/>
              </a:spcBef>
              <a:spcAft>
                <a:spcPts val="1000"/>
              </a:spcAft>
              <a:buNone/>
            </a:pPr>
            <a:r>
              <a:rPr lang="en" sz="2000">
                <a:solidFill>
                  <a:schemeClr val="dk1"/>
                </a:solidFill>
                <a:latin typeface="Google Sans"/>
                <a:ea typeface="Google Sans"/>
                <a:cs typeface="Google Sans"/>
                <a:sym typeface="Google Sans"/>
              </a:rPr>
              <a:t>We recommend having </a:t>
            </a:r>
            <a:r>
              <a:rPr b="1" lang="en" sz="2300">
                <a:solidFill>
                  <a:schemeClr val="dk1"/>
                </a:solidFill>
                <a:latin typeface="Google Sans"/>
                <a:ea typeface="Google Sans"/>
                <a:cs typeface="Google Sans"/>
                <a:sym typeface="Google Sans"/>
              </a:rPr>
              <a:t>4 members</a:t>
            </a:r>
            <a:r>
              <a:rPr lang="en" sz="2000">
                <a:solidFill>
                  <a:schemeClr val="dk1"/>
                </a:solidFill>
                <a:latin typeface="Google Sans"/>
                <a:ea typeface="Google Sans"/>
                <a:cs typeface="Google Sans"/>
                <a:sym typeface="Google Sans"/>
              </a:rPr>
              <a:t> on your team :)</a:t>
            </a:r>
            <a:endParaRPr b="1" sz="1500">
              <a:solidFill>
                <a:schemeClr val="dk1"/>
              </a:solidFill>
              <a:latin typeface="Google Sans"/>
              <a:ea typeface="Google Sans"/>
              <a:cs typeface="Google Sans"/>
              <a:sym typeface="Google Sans"/>
            </a:endParaRPr>
          </a:p>
        </p:txBody>
      </p:sp>
      <p:sp>
        <p:nvSpPr>
          <p:cNvPr id="274" name="Google Shape;274;p44"/>
          <p:cNvSpPr txBox="1"/>
          <p:nvPr/>
        </p:nvSpPr>
        <p:spPr>
          <a:xfrm>
            <a:off x="321300" y="773450"/>
            <a:ext cx="8501400" cy="352200"/>
          </a:xfrm>
          <a:prstGeom prst="rect">
            <a:avLst/>
          </a:prstGeom>
          <a:noFill/>
          <a:ln>
            <a:noFill/>
          </a:ln>
        </p:spPr>
        <p:txBody>
          <a:bodyPr anchorCtr="0" anchor="t" bIns="0" lIns="0" spcFirstLastPara="1" rIns="228600" wrap="square" tIns="0">
            <a:noAutofit/>
          </a:bodyPr>
          <a:lstStyle/>
          <a:p>
            <a:pPr indent="0" lvl="0" marL="0" rtl="0" algn="l">
              <a:spcBef>
                <a:spcPts val="0"/>
              </a:spcBef>
              <a:spcAft>
                <a:spcPts val="0"/>
              </a:spcAft>
              <a:buNone/>
            </a:pPr>
            <a:r>
              <a:rPr lang="en" sz="2800">
                <a:solidFill>
                  <a:srgbClr val="3C4043"/>
                </a:solidFill>
                <a:latin typeface="Google Sans Medium"/>
                <a:ea typeface="Google Sans Medium"/>
                <a:cs typeface="Google Sans Medium"/>
                <a:sym typeface="Google Sans Medium"/>
              </a:rPr>
              <a:t>Team size</a:t>
            </a:r>
            <a:endParaRPr sz="2800">
              <a:solidFill>
                <a:srgbClr val="3C4043"/>
              </a:solidFill>
              <a:latin typeface="Google Sans Medium"/>
              <a:ea typeface="Google Sans Medium"/>
              <a:cs typeface="Google Sans Medium"/>
              <a:sym typeface="Google Sans Medium"/>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45"/>
          <p:cNvSpPr txBox="1"/>
          <p:nvPr>
            <p:ph idx="4294967295" type="title"/>
          </p:nvPr>
        </p:nvSpPr>
        <p:spPr>
          <a:xfrm>
            <a:off x="411480" y="374899"/>
            <a:ext cx="8520600" cy="74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820"/>
              <a:t>Group Activity #1:</a:t>
            </a:r>
            <a:endParaRPr sz="2820"/>
          </a:p>
          <a:p>
            <a:pPr indent="0" lvl="0" marL="0" rtl="0" algn="l">
              <a:spcBef>
                <a:spcPts val="0"/>
              </a:spcBef>
              <a:spcAft>
                <a:spcPts val="0"/>
              </a:spcAft>
              <a:buSzPts val="990"/>
              <a:buNone/>
            </a:pPr>
            <a:r>
              <a:rPr lang="en" sz="2820"/>
              <a:t>Idea Generation</a:t>
            </a:r>
            <a:endParaRPr sz="2820"/>
          </a:p>
        </p:txBody>
      </p:sp>
      <p:sp>
        <p:nvSpPr>
          <p:cNvPr id="280" name="Google Shape;280;p45"/>
          <p:cNvSpPr txBox="1"/>
          <p:nvPr>
            <p:ph idx="4294967295" type="subTitle"/>
          </p:nvPr>
        </p:nvSpPr>
        <p:spPr>
          <a:xfrm>
            <a:off x="411474" y="1365873"/>
            <a:ext cx="5407500" cy="5409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1200"/>
              </a:spcAft>
              <a:buSzPts val="688"/>
              <a:buNone/>
            </a:pPr>
            <a:r>
              <a:rPr lang="en" sz="1975"/>
              <a:t>Create a list of 3-5 project ideas</a:t>
            </a:r>
            <a:endParaRPr sz="1975"/>
          </a:p>
        </p:txBody>
      </p:sp>
      <p:sp>
        <p:nvSpPr>
          <p:cNvPr id="281" name="Google Shape;281;p45"/>
          <p:cNvSpPr txBox="1"/>
          <p:nvPr>
            <p:ph idx="4294967295" type="body"/>
          </p:nvPr>
        </p:nvSpPr>
        <p:spPr>
          <a:xfrm>
            <a:off x="411475" y="2154350"/>
            <a:ext cx="4249800" cy="26433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Char char="●"/>
            </a:pPr>
            <a:r>
              <a:rPr lang="en">
                <a:solidFill>
                  <a:schemeClr val="dk1"/>
                </a:solidFill>
              </a:rPr>
              <a:t>Access using this link or QR code:</a:t>
            </a:r>
            <a:br>
              <a:rPr lang="en">
                <a:solidFill>
                  <a:schemeClr val="dk1"/>
                </a:solidFill>
              </a:rPr>
            </a:br>
            <a:r>
              <a:rPr lang="en" u="sng">
                <a:solidFill>
                  <a:schemeClr val="hlink"/>
                </a:solidFill>
                <a:hlinkClick r:id="rId3"/>
              </a:rPr>
              <a:t>http://bit.ly/pi-group-activity</a:t>
            </a:r>
            <a:br>
              <a:rPr lang="en">
                <a:solidFill>
                  <a:schemeClr val="dk1"/>
                </a:solidFill>
              </a:rPr>
            </a:b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Find the folder corresponding to your team break-out group number</a:t>
            </a:r>
            <a:endParaRPr>
              <a:solidFill>
                <a:schemeClr val="dk1"/>
              </a:solidFill>
            </a:endParaRPr>
          </a:p>
        </p:txBody>
      </p:sp>
      <p:pic>
        <p:nvPicPr>
          <p:cNvPr id="282" name="Google Shape;282;p45"/>
          <p:cNvPicPr preferRelativeResize="0"/>
          <p:nvPr/>
        </p:nvPicPr>
        <p:blipFill>
          <a:blip r:embed="rId4">
            <a:alphaModFix/>
          </a:blip>
          <a:stretch>
            <a:fillRect/>
          </a:stretch>
        </p:blipFill>
        <p:spPr>
          <a:xfrm>
            <a:off x="5103150" y="1634475"/>
            <a:ext cx="2434501" cy="2434501"/>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46"/>
          <p:cNvSpPr txBox="1"/>
          <p:nvPr>
            <p:ph type="title"/>
          </p:nvPr>
        </p:nvSpPr>
        <p:spPr>
          <a:xfrm>
            <a:off x="411480" y="374899"/>
            <a:ext cx="8520600" cy="74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820"/>
              <a:t>Group Activity #1:</a:t>
            </a:r>
            <a:endParaRPr sz="2820"/>
          </a:p>
          <a:p>
            <a:pPr indent="0" lvl="0" marL="0" rtl="0" algn="l">
              <a:spcBef>
                <a:spcPts val="0"/>
              </a:spcBef>
              <a:spcAft>
                <a:spcPts val="0"/>
              </a:spcAft>
              <a:buSzPts val="990"/>
              <a:buNone/>
            </a:pPr>
            <a:r>
              <a:rPr lang="en" sz="2820"/>
              <a:t>Idea Generation</a:t>
            </a:r>
            <a:endParaRPr sz="2820"/>
          </a:p>
        </p:txBody>
      </p:sp>
      <p:sp>
        <p:nvSpPr>
          <p:cNvPr id="288" name="Google Shape;288;p46"/>
          <p:cNvSpPr txBox="1"/>
          <p:nvPr>
            <p:ph idx="1" type="body"/>
          </p:nvPr>
        </p:nvSpPr>
        <p:spPr>
          <a:xfrm>
            <a:off x="411475" y="2154350"/>
            <a:ext cx="4249800" cy="2643300"/>
          </a:xfrm>
          <a:prstGeom prst="rect">
            <a:avLst/>
          </a:prstGeom>
        </p:spPr>
        <p:txBody>
          <a:bodyPr anchorCtr="0" anchor="t" bIns="91425" lIns="91425" spcFirstLastPara="1" rIns="91425" wrap="square" tIns="91425">
            <a:normAutofit fontScale="92500" lnSpcReduction="20000"/>
          </a:bodyPr>
          <a:lstStyle/>
          <a:p>
            <a:pPr indent="-334327" lvl="0" marL="457200" rtl="0" algn="l">
              <a:spcBef>
                <a:spcPts val="0"/>
              </a:spcBef>
              <a:spcAft>
                <a:spcPts val="0"/>
              </a:spcAft>
              <a:buClr>
                <a:schemeClr val="dk1"/>
              </a:buClr>
              <a:buSzPct val="100000"/>
              <a:buChar char="●"/>
            </a:pPr>
            <a:r>
              <a:rPr lang="en">
                <a:solidFill>
                  <a:schemeClr val="dk1"/>
                </a:solidFill>
              </a:rPr>
              <a:t>This is the creativity phase, anything goes!</a:t>
            </a:r>
            <a:endParaRPr>
              <a:solidFill>
                <a:schemeClr val="dk1"/>
              </a:solidFill>
            </a:endParaRPr>
          </a:p>
          <a:p>
            <a:pPr indent="-334327" lvl="0" marL="457200" rtl="0" algn="l">
              <a:spcBef>
                <a:spcPts val="0"/>
              </a:spcBef>
              <a:spcAft>
                <a:spcPts val="0"/>
              </a:spcAft>
              <a:buClr>
                <a:schemeClr val="dk1"/>
              </a:buClr>
              <a:buSzPct val="100000"/>
              <a:buChar char="●"/>
            </a:pPr>
            <a:r>
              <a:rPr lang="en">
                <a:solidFill>
                  <a:schemeClr val="dk1"/>
                </a:solidFill>
              </a:rPr>
              <a:t>Imagine the problems different people in your community are facing...</a:t>
            </a:r>
            <a:endParaRPr>
              <a:solidFill>
                <a:schemeClr val="dk1"/>
              </a:solidFill>
            </a:endParaRPr>
          </a:p>
        </p:txBody>
      </p:sp>
      <p:sp>
        <p:nvSpPr>
          <p:cNvPr id="289" name="Google Shape;289;p46"/>
          <p:cNvSpPr txBox="1"/>
          <p:nvPr>
            <p:ph idx="2" type="subTitle"/>
          </p:nvPr>
        </p:nvSpPr>
        <p:spPr>
          <a:xfrm>
            <a:off x="411474" y="1365873"/>
            <a:ext cx="5407500" cy="5409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1200"/>
              </a:spcAft>
              <a:buSzPts val="688"/>
              <a:buNone/>
            </a:pPr>
            <a:r>
              <a:rPr lang="en" sz="1975"/>
              <a:t>Create a list of 3-5 project ideas</a:t>
            </a:r>
            <a:endParaRPr sz="1975"/>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47"/>
          <p:cNvSpPr txBox="1"/>
          <p:nvPr>
            <p:ph type="title"/>
          </p:nvPr>
        </p:nvSpPr>
        <p:spPr>
          <a:xfrm>
            <a:off x="411475" y="1783075"/>
            <a:ext cx="4359000" cy="1205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Potential Market and User</a:t>
            </a:r>
            <a:endParaRPr sz="1600"/>
          </a:p>
        </p:txBody>
      </p:sp>
      <p:pic>
        <p:nvPicPr>
          <p:cNvPr id="295" name="Google Shape;295;p47"/>
          <p:cNvPicPr preferRelativeResize="0"/>
          <p:nvPr/>
        </p:nvPicPr>
        <p:blipFill rotWithShape="1">
          <a:blip r:embed="rId3">
            <a:alphaModFix/>
          </a:blip>
          <a:srcRect b="0" l="0" r="16394" t="0"/>
          <a:stretch/>
        </p:blipFill>
        <p:spPr>
          <a:xfrm>
            <a:off x="5125824" y="845225"/>
            <a:ext cx="4018174" cy="34827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pic>
        <p:nvPicPr>
          <p:cNvPr id="100" name="Google Shape;100;p21"/>
          <p:cNvPicPr preferRelativeResize="0"/>
          <p:nvPr/>
        </p:nvPicPr>
        <p:blipFill>
          <a:blip r:embed="rId3">
            <a:alphaModFix/>
          </a:blip>
          <a:stretch>
            <a:fillRect/>
          </a:stretch>
        </p:blipFill>
        <p:spPr>
          <a:xfrm>
            <a:off x="5530763" y="14850"/>
            <a:ext cx="3630373" cy="5143499"/>
          </a:xfrm>
          <a:prstGeom prst="rect">
            <a:avLst/>
          </a:prstGeom>
          <a:noFill/>
          <a:ln>
            <a:noFill/>
          </a:ln>
        </p:spPr>
      </p:pic>
      <p:pic>
        <p:nvPicPr>
          <p:cNvPr id="101" name="Google Shape;101;p21"/>
          <p:cNvPicPr preferRelativeResize="0"/>
          <p:nvPr/>
        </p:nvPicPr>
        <p:blipFill>
          <a:blip r:embed="rId4">
            <a:alphaModFix/>
          </a:blip>
          <a:stretch>
            <a:fillRect/>
          </a:stretch>
        </p:blipFill>
        <p:spPr>
          <a:xfrm>
            <a:off x="457700" y="299700"/>
            <a:ext cx="1858626" cy="1032575"/>
          </a:xfrm>
          <a:prstGeom prst="rect">
            <a:avLst/>
          </a:prstGeom>
          <a:noFill/>
          <a:ln>
            <a:noFill/>
          </a:ln>
        </p:spPr>
      </p:pic>
      <p:sp>
        <p:nvSpPr>
          <p:cNvPr id="102" name="Google Shape;102;p21"/>
          <p:cNvSpPr txBox="1"/>
          <p:nvPr>
            <p:ph idx="4294967295" type="title"/>
          </p:nvPr>
        </p:nvSpPr>
        <p:spPr>
          <a:xfrm>
            <a:off x="296225" y="1871600"/>
            <a:ext cx="9297000" cy="2871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3000">
                <a:solidFill>
                  <a:srgbClr val="000000"/>
                </a:solidFill>
                <a:latin typeface="Google Sans"/>
                <a:ea typeface="Google Sans"/>
                <a:cs typeface="Google Sans"/>
                <a:sym typeface="Google Sans"/>
              </a:rPr>
              <a:t>Get Our Slides</a:t>
            </a:r>
            <a:endParaRPr b="1" sz="3000">
              <a:solidFill>
                <a:srgbClr val="000000"/>
              </a:solidFill>
              <a:latin typeface="Google Sans"/>
              <a:ea typeface="Google Sans"/>
              <a:cs typeface="Google Sans"/>
              <a:sym typeface="Google Sans"/>
            </a:endParaRPr>
          </a:p>
          <a:p>
            <a:pPr indent="0" lvl="0" marL="0" rtl="0" algn="l">
              <a:spcBef>
                <a:spcPts val="0"/>
              </a:spcBef>
              <a:spcAft>
                <a:spcPts val="0"/>
              </a:spcAft>
              <a:buNone/>
            </a:pPr>
            <a:r>
              <a:rPr lang="en" sz="1600">
                <a:solidFill>
                  <a:srgbClr val="000000"/>
                </a:solidFill>
                <a:latin typeface="Google Sans"/>
                <a:ea typeface="Google Sans"/>
                <a:cs typeface="Google Sans"/>
                <a:sym typeface="Google Sans"/>
              </a:rPr>
              <a:t>https://github.com/leilanihagen/solution-challenge-ID-workshop</a:t>
            </a:r>
            <a:endParaRPr sz="1600">
              <a:solidFill>
                <a:srgbClr val="000000"/>
              </a:solidFill>
              <a:latin typeface="Google Sans"/>
              <a:ea typeface="Google Sans"/>
              <a:cs typeface="Google Sans"/>
              <a:sym typeface="Google Sans"/>
            </a:endParaRPr>
          </a:p>
          <a:p>
            <a:pPr indent="0" lvl="0" marL="0" rtl="0" algn="l">
              <a:spcBef>
                <a:spcPts val="0"/>
              </a:spcBef>
              <a:spcAft>
                <a:spcPts val="0"/>
              </a:spcAft>
              <a:buNone/>
            </a:pPr>
            <a:r>
              <a:t/>
            </a:r>
            <a:endParaRPr sz="1400">
              <a:solidFill>
                <a:srgbClr val="434343"/>
              </a:solidFill>
            </a:endParaRPr>
          </a:p>
          <a:p>
            <a:pPr indent="0" lvl="0" marL="0" rtl="0" algn="l">
              <a:spcBef>
                <a:spcPts val="0"/>
              </a:spcBef>
              <a:spcAft>
                <a:spcPts val="0"/>
              </a:spcAft>
              <a:buNone/>
            </a:pPr>
            <a:r>
              <a:t/>
            </a:r>
            <a:endParaRPr sz="1400">
              <a:solidFill>
                <a:srgbClr val="434343"/>
              </a:solidFill>
            </a:endParaRPr>
          </a:p>
          <a:p>
            <a:pPr indent="0" lvl="0" marL="0" rtl="0" algn="l">
              <a:spcBef>
                <a:spcPts val="0"/>
              </a:spcBef>
              <a:spcAft>
                <a:spcPts val="0"/>
              </a:spcAft>
              <a:buNone/>
            </a:pPr>
            <a:r>
              <a:t/>
            </a:r>
            <a:endParaRPr sz="1400">
              <a:solidFill>
                <a:srgbClr val="434343"/>
              </a:solidFill>
            </a:endParaRPr>
          </a:p>
          <a:p>
            <a:pPr indent="0" lvl="0" marL="0" rtl="0" algn="l">
              <a:spcBef>
                <a:spcPts val="0"/>
              </a:spcBef>
              <a:spcAft>
                <a:spcPts val="0"/>
              </a:spcAft>
              <a:buNone/>
            </a:pPr>
            <a:r>
              <a:t/>
            </a:r>
            <a:endParaRPr sz="1400">
              <a:solidFill>
                <a:srgbClr val="434343"/>
              </a:solidFill>
            </a:endParaRPr>
          </a:p>
          <a:p>
            <a:pPr indent="0" lvl="0" marL="0" rtl="0" algn="l">
              <a:spcBef>
                <a:spcPts val="0"/>
              </a:spcBef>
              <a:spcAft>
                <a:spcPts val="0"/>
              </a:spcAft>
              <a:buNone/>
            </a:pPr>
            <a:r>
              <a:t/>
            </a:r>
            <a:endParaRPr b="1" sz="1400">
              <a:solidFill>
                <a:schemeClr val="accent1"/>
              </a:solidFill>
              <a:latin typeface="Google Sans"/>
              <a:ea typeface="Google Sans"/>
              <a:cs typeface="Google Sans"/>
              <a:sym typeface="Google Sans"/>
            </a:endParaRPr>
          </a:p>
        </p:txBody>
      </p:sp>
      <p:cxnSp>
        <p:nvCxnSpPr>
          <p:cNvPr id="103" name="Google Shape;103;p21"/>
          <p:cNvCxnSpPr/>
          <p:nvPr/>
        </p:nvCxnSpPr>
        <p:spPr>
          <a:xfrm>
            <a:off x="567000" y="1688700"/>
            <a:ext cx="4544100" cy="0"/>
          </a:xfrm>
          <a:prstGeom prst="straightConnector1">
            <a:avLst/>
          </a:prstGeom>
          <a:noFill/>
          <a:ln cap="flat" cmpd="sng" w="9525">
            <a:solidFill>
              <a:srgbClr val="999999"/>
            </a:solidFill>
            <a:prstDash val="dot"/>
            <a:round/>
            <a:headEnd len="med" w="med" type="none"/>
            <a:tailEnd len="med" w="med" type="none"/>
          </a:ln>
        </p:spPr>
      </p:cxn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48"/>
          <p:cNvSpPr txBox="1"/>
          <p:nvPr/>
        </p:nvSpPr>
        <p:spPr>
          <a:xfrm>
            <a:off x="342850" y="961975"/>
            <a:ext cx="6270300" cy="352200"/>
          </a:xfrm>
          <a:prstGeom prst="rect">
            <a:avLst/>
          </a:prstGeom>
          <a:noFill/>
          <a:ln>
            <a:noFill/>
          </a:ln>
        </p:spPr>
        <p:txBody>
          <a:bodyPr anchorCtr="0" anchor="t" bIns="0" lIns="0" spcFirstLastPara="1" rIns="228600" wrap="square" tIns="0">
            <a:noAutofit/>
          </a:bodyPr>
          <a:lstStyle/>
          <a:p>
            <a:pPr indent="0" lvl="0" marL="0" rtl="0" algn="l">
              <a:spcBef>
                <a:spcPts val="0"/>
              </a:spcBef>
              <a:spcAft>
                <a:spcPts val="0"/>
              </a:spcAft>
              <a:buNone/>
            </a:pPr>
            <a:r>
              <a:rPr lang="en" sz="2400">
                <a:solidFill>
                  <a:srgbClr val="3C4043"/>
                </a:solidFill>
                <a:latin typeface="Google Sans Medium"/>
                <a:ea typeface="Google Sans Medium"/>
                <a:cs typeface="Google Sans Medium"/>
                <a:sym typeface="Google Sans Medium"/>
              </a:rPr>
              <a:t>Understanding Markets</a:t>
            </a:r>
            <a:endParaRPr b="1" sz="2400">
              <a:solidFill>
                <a:schemeClr val="lt1"/>
              </a:solidFill>
              <a:highlight>
                <a:srgbClr val="4285F4"/>
              </a:highlight>
              <a:latin typeface="Google Sans"/>
              <a:ea typeface="Google Sans"/>
              <a:cs typeface="Google Sans"/>
              <a:sym typeface="Google Sans"/>
            </a:endParaRPr>
          </a:p>
        </p:txBody>
      </p:sp>
      <p:sp>
        <p:nvSpPr>
          <p:cNvPr id="301" name="Google Shape;301;p48"/>
          <p:cNvSpPr txBox="1"/>
          <p:nvPr/>
        </p:nvSpPr>
        <p:spPr>
          <a:xfrm>
            <a:off x="342850" y="1850250"/>
            <a:ext cx="7845000" cy="2148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sz="1500">
                <a:solidFill>
                  <a:schemeClr val="dk1"/>
                </a:solidFill>
                <a:latin typeface="Google Sans"/>
                <a:ea typeface="Google Sans"/>
                <a:cs typeface="Google Sans"/>
                <a:sym typeface="Google Sans"/>
              </a:rPr>
              <a:t>Some markets are better than others</a:t>
            </a:r>
            <a:br>
              <a:rPr lang="en" sz="1500">
                <a:solidFill>
                  <a:schemeClr val="dk1"/>
                </a:solidFill>
                <a:latin typeface="Google Sans"/>
                <a:ea typeface="Google Sans"/>
                <a:cs typeface="Google Sans"/>
                <a:sym typeface="Google Sans"/>
              </a:rPr>
            </a:br>
            <a:endParaRPr sz="1500">
              <a:solidFill>
                <a:schemeClr val="dk1"/>
              </a:solidFill>
              <a:latin typeface="Google Sans"/>
              <a:ea typeface="Google Sans"/>
              <a:cs typeface="Google Sans"/>
              <a:sym typeface="Google Sans"/>
            </a:endParaRPr>
          </a:p>
          <a:p>
            <a:pPr indent="-323850" lvl="0" marL="457200" marR="0" rtl="0" algn="l">
              <a:lnSpc>
                <a:spcPct val="100000"/>
              </a:lnSpc>
              <a:spcBef>
                <a:spcPts val="0"/>
              </a:spcBef>
              <a:spcAft>
                <a:spcPts val="0"/>
              </a:spcAft>
              <a:buClr>
                <a:schemeClr val="dk1"/>
              </a:buClr>
              <a:buSzPts val="1500"/>
              <a:buFont typeface="Google Sans"/>
              <a:buChar char="●"/>
            </a:pPr>
            <a:r>
              <a:rPr b="1" lang="en" sz="1500">
                <a:solidFill>
                  <a:schemeClr val="dk1"/>
                </a:solidFill>
                <a:latin typeface="Google Sans"/>
                <a:ea typeface="Google Sans"/>
                <a:cs typeface="Google Sans"/>
                <a:sym typeface="Google Sans"/>
              </a:rPr>
              <a:t>Size</a:t>
            </a:r>
            <a:r>
              <a:rPr lang="en" sz="1500">
                <a:solidFill>
                  <a:schemeClr val="dk1"/>
                </a:solidFill>
                <a:latin typeface="Google Sans"/>
                <a:ea typeface="Google Sans"/>
                <a:cs typeface="Google Sans"/>
                <a:sym typeface="Google Sans"/>
              </a:rPr>
              <a:t> - The impact &amp; scale of your problem/market</a:t>
            </a:r>
            <a:endParaRPr sz="1500">
              <a:solidFill>
                <a:schemeClr val="dk1"/>
              </a:solidFill>
              <a:latin typeface="Google Sans"/>
              <a:ea typeface="Google Sans"/>
              <a:cs typeface="Google Sans"/>
              <a:sym typeface="Google Sans"/>
            </a:endParaRPr>
          </a:p>
          <a:p>
            <a:pPr indent="-323850" lvl="0" marL="457200" rtl="0" algn="l">
              <a:spcBef>
                <a:spcPts val="1000"/>
              </a:spcBef>
              <a:spcAft>
                <a:spcPts val="0"/>
              </a:spcAft>
              <a:buClr>
                <a:schemeClr val="dk1"/>
              </a:buClr>
              <a:buSzPts val="1500"/>
              <a:buFont typeface="Google Sans"/>
              <a:buChar char="●"/>
            </a:pPr>
            <a:r>
              <a:rPr b="1" lang="en" sz="1500">
                <a:solidFill>
                  <a:schemeClr val="dk1"/>
                </a:solidFill>
                <a:latin typeface="Google Sans"/>
                <a:ea typeface="Google Sans"/>
                <a:cs typeface="Google Sans"/>
                <a:sym typeface="Google Sans"/>
              </a:rPr>
              <a:t>Acquisition </a:t>
            </a:r>
            <a:r>
              <a:rPr lang="en" sz="1500">
                <a:solidFill>
                  <a:schemeClr val="dk1"/>
                </a:solidFill>
                <a:latin typeface="Google Sans"/>
                <a:ea typeface="Google Sans"/>
                <a:cs typeface="Google Sans"/>
                <a:sym typeface="Google Sans"/>
              </a:rPr>
              <a:t>- How easy or costly does it take to acquire new customer?</a:t>
            </a:r>
            <a:endParaRPr sz="1500">
              <a:solidFill>
                <a:schemeClr val="dk1"/>
              </a:solidFill>
              <a:latin typeface="Google Sans"/>
              <a:ea typeface="Google Sans"/>
              <a:cs typeface="Google Sans"/>
              <a:sym typeface="Google Sans"/>
            </a:endParaRPr>
          </a:p>
          <a:p>
            <a:pPr indent="-323850" lvl="0" marL="457200" marR="0" rtl="0" algn="l">
              <a:lnSpc>
                <a:spcPct val="100000"/>
              </a:lnSpc>
              <a:spcBef>
                <a:spcPts val="1000"/>
              </a:spcBef>
              <a:spcAft>
                <a:spcPts val="0"/>
              </a:spcAft>
              <a:buClr>
                <a:schemeClr val="dk1"/>
              </a:buClr>
              <a:buSzPts val="1500"/>
              <a:buFont typeface="Google Sans"/>
              <a:buChar char="●"/>
            </a:pPr>
            <a:r>
              <a:rPr b="1" lang="en" sz="1500">
                <a:solidFill>
                  <a:schemeClr val="dk1"/>
                </a:solidFill>
                <a:latin typeface="Google Sans"/>
                <a:ea typeface="Google Sans"/>
                <a:cs typeface="Google Sans"/>
                <a:sym typeface="Google Sans"/>
              </a:rPr>
              <a:t>Growth </a:t>
            </a:r>
            <a:r>
              <a:rPr lang="en" sz="1500">
                <a:solidFill>
                  <a:schemeClr val="dk1"/>
                </a:solidFill>
                <a:latin typeface="Google Sans"/>
                <a:ea typeface="Google Sans"/>
                <a:cs typeface="Google Sans"/>
                <a:sym typeface="Google Sans"/>
              </a:rPr>
              <a:t>- Is the market growing? How’s its future going to look like?</a:t>
            </a:r>
            <a:endParaRPr sz="1500">
              <a:solidFill>
                <a:schemeClr val="dk1"/>
              </a:solidFill>
              <a:latin typeface="Google Sans"/>
              <a:ea typeface="Google Sans"/>
              <a:cs typeface="Google Sans"/>
              <a:sym typeface="Google Sans"/>
            </a:endParaRPr>
          </a:p>
          <a:p>
            <a:pPr indent="0" lvl="0" marL="0" marR="0" rtl="0" algn="l">
              <a:lnSpc>
                <a:spcPct val="100000"/>
              </a:lnSpc>
              <a:spcBef>
                <a:spcPts val="1000"/>
              </a:spcBef>
              <a:spcAft>
                <a:spcPts val="1000"/>
              </a:spcAft>
              <a:buNone/>
            </a:pPr>
            <a:r>
              <a:t/>
            </a:r>
            <a:endParaRPr sz="1500">
              <a:solidFill>
                <a:schemeClr val="dk1"/>
              </a:solidFill>
              <a:latin typeface="Google Sans"/>
              <a:ea typeface="Google Sans"/>
              <a:cs typeface="Google Sans"/>
              <a:sym typeface="Google Sans"/>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graphicFrame>
        <p:nvGraphicFramePr>
          <p:cNvPr id="306" name="Google Shape;306;p49"/>
          <p:cNvGraphicFramePr/>
          <p:nvPr/>
        </p:nvGraphicFramePr>
        <p:xfrm>
          <a:off x="-143546" y="1413488"/>
          <a:ext cx="3000000" cy="3000000"/>
        </p:xfrm>
        <a:graphic>
          <a:graphicData uri="http://schemas.openxmlformats.org/drawingml/2006/table">
            <a:tbl>
              <a:tblPr>
                <a:noFill/>
                <a:tableStyleId>{BC5C3C89-A911-42F4-A765-CD11A55DA00D}</a:tableStyleId>
              </a:tblPr>
              <a:tblGrid>
                <a:gridCol w="4572000"/>
                <a:gridCol w="4572000"/>
              </a:tblGrid>
              <a:tr h="4134950">
                <a:tc>
                  <a:txBody>
                    <a:bodyPr/>
                    <a:lstStyle/>
                    <a:p>
                      <a:pPr indent="0" lvl="0" marL="177800" rtl="0" algn="l">
                        <a:lnSpc>
                          <a:spcPct val="115000"/>
                        </a:lnSpc>
                        <a:spcBef>
                          <a:spcPts val="0"/>
                        </a:spcBef>
                        <a:spcAft>
                          <a:spcPts val="0"/>
                        </a:spcAft>
                        <a:buNone/>
                      </a:pPr>
                      <a:r>
                        <a:rPr b="1" lang="en" sz="1300">
                          <a:solidFill>
                            <a:srgbClr val="34A853"/>
                          </a:solidFill>
                          <a:latin typeface="Google Sans"/>
                          <a:ea typeface="Google Sans"/>
                          <a:cs typeface="Google Sans"/>
                          <a:sym typeface="Google Sans"/>
                        </a:rPr>
                        <a:t>IMPACT - 60 POINTS</a:t>
                      </a:r>
                      <a:br>
                        <a:rPr b="1" lang="en" sz="900" u="sng">
                          <a:solidFill>
                            <a:srgbClr val="434343"/>
                          </a:solidFill>
                        </a:rPr>
                      </a:br>
                      <a:endParaRPr b="1" sz="900" u="sng">
                        <a:solidFill>
                          <a:srgbClr val="434343"/>
                        </a:solidFill>
                      </a:endParaRPr>
                    </a:p>
                    <a:p>
                      <a:pPr indent="-152400" lvl="0" marL="635000" rtl="0" algn="l">
                        <a:lnSpc>
                          <a:spcPct val="115000"/>
                        </a:lnSpc>
                        <a:spcBef>
                          <a:spcPts val="0"/>
                        </a:spcBef>
                        <a:spcAft>
                          <a:spcPts val="0"/>
                        </a:spcAft>
                        <a:buClr>
                          <a:srgbClr val="434343"/>
                        </a:buClr>
                        <a:buSzPts val="1000"/>
                        <a:buFont typeface="Google Sans"/>
                        <a:buAutoNum type="arabicPeriod"/>
                      </a:pPr>
                      <a:r>
                        <a:rPr lang="en" sz="1000">
                          <a:solidFill>
                            <a:srgbClr val="434343"/>
                          </a:solidFill>
                        </a:rPr>
                        <a:t>Does the entry establish a clear challenge focused on one or more of the United Nations 17 Sustainable Development Goals? Is it explained in a clear manner with specific Sustainable Development Goal targets they are looking to solve for? </a:t>
                      </a:r>
                      <a:r>
                        <a:rPr b="1" lang="en" sz="1000">
                          <a:solidFill>
                            <a:srgbClr val="434343"/>
                          </a:solidFill>
                        </a:rPr>
                        <a:t>[10]</a:t>
                      </a:r>
                      <a:br>
                        <a:rPr b="1" lang="en" sz="1000">
                          <a:solidFill>
                            <a:srgbClr val="434343"/>
                          </a:solidFill>
                        </a:rPr>
                      </a:br>
                      <a:endParaRPr b="1" sz="1000">
                        <a:solidFill>
                          <a:srgbClr val="434343"/>
                        </a:solidFill>
                      </a:endParaRPr>
                    </a:p>
                    <a:p>
                      <a:pPr indent="-152400" lvl="0" marL="635000" rtl="0" algn="l">
                        <a:lnSpc>
                          <a:spcPct val="115000"/>
                        </a:lnSpc>
                        <a:spcBef>
                          <a:spcPts val="0"/>
                        </a:spcBef>
                        <a:spcAft>
                          <a:spcPts val="0"/>
                        </a:spcAft>
                        <a:buClr>
                          <a:srgbClr val="434343"/>
                        </a:buClr>
                        <a:buSzPts val="1000"/>
                        <a:buFont typeface="Google Sans"/>
                        <a:buAutoNum type="arabicPeriod"/>
                      </a:pPr>
                      <a:r>
                        <a:rPr lang="en" sz="1000">
                          <a:solidFill>
                            <a:srgbClr val="434343"/>
                          </a:solidFill>
                        </a:rPr>
                        <a:t>How effectively does the solution address the challenge identified by the team? </a:t>
                      </a:r>
                      <a:r>
                        <a:rPr b="1" lang="en" sz="1000">
                          <a:solidFill>
                            <a:srgbClr val="434343"/>
                          </a:solidFill>
                        </a:rPr>
                        <a:t>[20]</a:t>
                      </a:r>
                      <a:br>
                        <a:rPr b="1" lang="en" sz="1000">
                          <a:solidFill>
                            <a:srgbClr val="434343"/>
                          </a:solidFill>
                        </a:rPr>
                      </a:br>
                      <a:endParaRPr sz="1000">
                        <a:solidFill>
                          <a:srgbClr val="434343"/>
                        </a:solidFill>
                      </a:endParaRPr>
                    </a:p>
                    <a:p>
                      <a:pPr indent="-152400" lvl="0" marL="635000" rtl="0" algn="l">
                        <a:lnSpc>
                          <a:spcPct val="115000"/>
                        </a:lnSpc>
                        <a:spcBef>
                          <a:spcPts val="0"/>
                        </a:spcBef>
                        <a:spcAft>
                          <a:spcPts val="0"/>
                        </a:spcAft>
                        <a:buClr>
                          <a:srgbClr val="434343"/>
                        </a:buClr>
                        <a:buSzPts val="1000"/>
                        <a:buFont typeface="Google Sans"/>
                        <a:buAutoNum type="arabicPeriod"/>
                      </a:pPr>
                      <a:r>
                        <a:rPr lang="en" sz="1000">
                          <a:solidFill>
                            <a:srgbClr val="434343"/>
                          </a:solidFill>
                          <a:highlight>
                            <a:srgbClr val="FFFF00"/>
                          </a:highlight>
                        </a:rPr>
                        <a:t>Is there evidence of a next step? Does the team display a plan for future extension if they were to continue?</a:t>
                      </a:r>
                      <a:r>
                        <a:rPr lang="en" sz="1000">
                          <a:solidFill>
                            <a:srgbClr val="434343"/>
                          </a:solidFill>
                        </a:rPr>
                        <a:t> </a:t>
                      </a:r>
                      <a:r>
                        <a:rPr b="1" lang="en" sz="1000">
                          <a:solidFill>
                            <a:srgbClr val="434343"/>
                          </a:solidFill>
                        </a:rPr>
                        <a:t>[10]</a:t>
                      </a:r>
                      <a:br>
                        <a:rPr b="1" lang="en" sz="1000">
                          <a:solidFill>
                            <a:srgbClr val="434343"/>
                          </a:solidFill>
                        </a:rPr>
                      </a:br>
                      <a:endParaRPr sz="1000">
                        <a:solidFill>
                          <a:srgbClr val="434343"/>
                        </a:solidFill>
                      </a:endParaRPr>
                    </a:p>
                    <a:p>
                      <a:pPr indent="-152400" lvl="0" marL="635000" rtl="0" algn="l">
                        <a:lnSpc>
                          <a:spcPct val="115000"/>
                        </a:lnSpc>
                        <a:spcBef>
                          <a:spcPts val="0"/>
                        </a:spcBef>
                        <a:spcAft>
                          <a:spcPts val="0"/>
                        </a:spcAft>
                        <a:buClr>
                          <a:srgbClr val="434343"/>
                        </a:buClr>
                        <a:buSzPts val="1000"/>
                        <a:buFont typeface="Google Sans"/>
                        <a:buAutoNum type="arabicPeriod"/>
                      </a:pPr>
                      <a:r>
                        <a:rPr lang="en" sz="1000">
                          <a:solidFill>
                            <a:srgbClr val="434343"/>
                          </a:solidFill>
                        </a:rPr>
                        <a:t>Is there evidence that the solution has been thoroughly tested with real users? </a:t>
                      </a:r>
                      <a:r>
                        <a:rPr b="1" lang="en" sz="1000">
                          <a:solidFill>
                            <a:srgbClr val="434343"/>
                          </a:solidFill>
                        </a:rPr>
                        <a:t>[10]</a:t>
                      </a:r>
                      <a:br>
                        <a:rPr b="1" lang="en" sz="1000">
                          <a:solidFill>
                            <a:srgbClr val="434343"/>
                          </a:solidFill>
                        </a:rPr>
                      </a:br>
                      <a:endParaRPr sz="1000">
                        <a:solidFill>
                          <a:srgbClr val="434343"/>
                        </a:solidFill>
                      </a:endParaRPr>
                    </a:p>
                    <a:p>
                      <a:pPr indent="-152400" lvl="0" marL="635000" rtl="0" algn="l">
                        <a:lnSpc>
                          <a:spcPct val="115000"/>
                        </a:lnSpc>
                        <a:spcBef>
                          <a:spcPts val="0"/>
                        </a:spcBef>
                        <a:spcAft>
                          <a:spcPts val="0"/>
                        </a:spcAft>
                        <a:buClr>
                          <a:srgbClr val="434343"/>
                        </a:buClr>
                        <a:buSzPts val="1000"/>
                        <a:buFont typeface="Google Sans"/>
                        <a:buAutoNum type="arabicPeriod"/>
                      </a:pPr>
                      <a:r>
                        <a:rPr lang="en" sz="1000">
                          <a:solidFill>
                            <a:srgbClr val="434343"/>
                          </a:solidFill>
                        </a:rPr>
                        <a:t>Is there evidence that the solution was iterated upon based on user feedback? </a:t>
                      </a:r>
                      <a:r>
                        <a:rPr b="1" lang="en" sz="1000">
                          <a:solidFill>
                            <a:srgbClr val="434343"/>
                          </a:solidFill>
                        </a:rPr>
                        <a:t>[10]</a:t>
                      </a:r>
                      <a:endParaRPr sz="1000">
                        <a:solidFill>
                          <a:srgbClr val="434343"/>
                        </a:solidFill>
                      </a:endParaRPr>
                    </a:p>
                  </a:txBody>
                  <a:tcPr marT="182875" marB="274300" marR="274300" marL="274300">
                    <a:lnL cap="flat" cmpd="sng" w="9525">
                      <a:solidFill>
                        <a:srgbClr val="B7B7B7">
                          <a:alpha val="0"/>
                        </a:srgbClr>
                      </a:solidFill>
                      <a:prstDash val="solid"/>
                      <a:round/>
                      <a:headEnd len="sm" w="sm" type="none"/>
                      <a:tailEnd len="sm" w="sm" type="none"/>
                    </a:lnL>
                    <a:lnR cap="flat" cmpd="sng" w="9525">
                      <a:solidFill>
                        <a:srgbClr val="B7B7B7"/>
                      </a:solidFill>
                      <a:prstDash val="dot"/>
                      <a:round/>
                      <a:headEnd len="sm" w="sm" type="none"/>
                      <a:tailEnd len="sm" w="sm" type="none"/>
                    </a:lnR>
                    <a:lnT cap="flat" cmpd="sng" w="9525">
                      <a:solidFill>
                        <a:srgbClr val="B7B7B7">
                          <a:alpha val="0"/>
                        </a:srgbClr>
                      </a:solidFill>
                      <a:prstDash val="solid"/>
                      <a:round/>
                      <a:headEnd len="sm" w="sm" type="none"/>
                      <a:tailEnd len="sm" w="sm" type="none"/>
                    </a:lnT>
                    <a:lnB cap="flat" cmpd="sng" w="9525">
                      <a:solidFill>
                        <a:srgbClr val="B7B7B7">
                          <a:alpha val="0"/>
                        </a:srgbClr>
                      </a:solidFill>
                      <a:prstDash val="solid"/>
                      <a:round/>
                      <a:headEnd len="sm" w="sm" type="none"/>
                      <a:tailEnd len="sm" w="sm" type="none"/>
                    </a:lnB>
                  </a:tcPr>
                </a:tc>
                <a:tc>
                  <a:txBody>
                    <a:bodyPr/>
                    <a:lstStyle/>
                    <a:p>
                      <a:pPr indent="0" lvl="0" marL="177800" rtl="0" algn="l">
                        <a:lnSpc>
                          <a:spcPct val="115000"/>
                        </a:lnSpc>
                        <a:spcBef>
                          <a:spcPts val="0"/>
                        </a:spcBef>
                        <a:spcAft>
                          <a:spcPts val="0"/>
                        </a:spcAft>
                        <a:buNone/>
                      </a:pPr>
                      <a:r>
                        <a:rPr b="1" lang="en" sz="1300">
                          <a:solidFill>
                            <a:srgbClr val="34A853"/>
                          </a:solidFill>
                          <a:latin typeface="Google Sans"/>
                          <a:ea typeface="Google Sans"/>
                          <a:cs typeface="Google Sans"/>
                          <a:sym typeface="Google Sans"/>
                        </a:rPr>
                        <a:t>TECHNOLOGY - 40 POINTS</a:t>
                      </a:r>
                      <a:br>
                        <a:rPr b="1" lang="en" sz="900" u="sng">
                          <a:solidFill>
                            <a:srgbClr val="434343"/>
                          </a:solidFill>
                        </a:rPr>
                      </a:br>
                      <a:endParaRPr b="1" sz="1000" u="sng">
                        <a:solidFill>
                          <a:srgbClr val="434343"/>
                        </a:solidFill>
                      </a:endParaRPr>
                    </a:p>
                    <a:p>
                      <a:pPr indent="-152400" lvl="0" marL="635000" rtl="0" algn="l">
                        <a:lnSpc>
                          <a:spcPct val="115000"/>
                        </a:lnSpc>
                        <a:spcBef>
                          <a:spcPts val="0"/>
                        </a:spcBef>
                        <a:spcAft>
                          <a:spcPts val="0"/>
                        </a:spcAft>
                        <a:buClr>
                          <a:srgbClr val="434343"/>
                        </a:buClr>
                        <a:buSzPts val="1000"/>
                        <a:buFont typeface="Google Sans"/>
                        <a:buAutoNum type="arabicPeriod"/>
                      </a:pPr>
                      <a:r>
                        <a:rPr lang="en" sz="1000">
                          <a:solidFill>
                            <a:srgbClr val="434343"/>
                          </a:solidFill>
                        </a:rPr>
                        <a:t>Does the solution implement all the technical components needed to solve the challenge? </a:t>
                      </a:r>
                      <a:r>
                        <a:rPr b="1" lang="en" sz="1000">
                          <a:solidFill>
                            <a:srgbClr val="434343"/>
                          </a:solidFill>
                        </a:rPr>
                        <a:t>[10]</a:t>
                      </a:r>
                      <a:br>
                        <a:rPr b="1" lang="en" sz="1000">
                          <a:solidFill>
                            <a:srgbClr val="434343"/>
                          </a:solidFill>
                        </a:rPr>
                      </a:br>
                      <a:endParaRPr sz="1000">
                        <a:solidFill>
                          <a:srgbClr val="434343"/>
                        </a:solidFill>
                      </a:endParaRPr>
                    </a:p>
                    <a:p>
                      <a:pPr indent="-152400" lvl="0" marL="635000" rtl="0" algn="l">
                        <a:lnSpc>
                          <a:spcPct val="115000"/>
                        </a:lnSpc>
                        <a:spcBef>
                          <a:spcPts val="0"/>
                        </a:spcBef>
                        <a:spcAft>
                          <a:spcPts val="0"/>
                        </a:spcAft>
                        <a:buClr>
                          <a:srgbClr val="434343"/>
                        </a:buClr>
                        <a:buSzPts val="1000"/>
                        <a:buFont typeface="Google Sans"/>
                        <a:buAutoNum type="arabicPeriod"/>
                      </a:pPr>
                      <a:r>
                        <a:rPr lang="en" sz="1000">
                          <a:solidFill>
                            <a:srgbClr val="434343"/>
                          </a:solidFill>
                        </a:rPr>
                        <a:t>Has the team clearly explained what Google technology they used, why and included guidance on how to run their code?  </a:t>
                      </a:r>
                      <a:r>
                        <a:rPr b="1" lang="en" sz="1000">
                          <a:solidFill>
                            <a:srgbClr val="434343"/>
                          </a:solidFill>
                        </a:rPr>
                        <a:t>[10]</a:t>
                      </a:r>
                      <a:br>
                        <a:rPr b="1" lang="en" sz="1000">
                          <a:solidFill>
                            <a:srgbClr val="434343"/>
                          </a:solidFill>
                        </a:rPr>
                      </a:br>
                      <a:endParaRPr sz="1000">
                        <a:solidFill>
                          <a:srgbClr val="434343"/>
                        </a:solidFill>
                      </a:endParaRPr>
                    </a:p>
                    <a:p>
                      <a:pPr indent="-152400" lvl="0" marL="635000" rtl="0" algn="l">
                        <a:lnSpc>
                          <a:spcPct val="115000"/>
                        </a:lnSpc>
                        <a:spcBef>
                          <a:spcPts val="0"/>
                        </a:spcBef>
                        <a:spcAft>
                          <a:spcPts val="0"/>
                        </a:spcAft>
                        <a:buClr>
                          <a:srgbClr val="434343"/>
                        </a:buClr>
                        <a:buSzPts val="1000"/>
                        <a:buFont typeface="Google Sans"/>
                        <a:buAutoNum type="arabicPeriod"/>
                      </a:pPr>
                      <a:r>
                        <a:rPr lang="en" sz="1000">
                          <a:solidFill>
                            <a:srgbClr val="434343"/>
                          </a:solidFill>
                        </a:rPr>
                        <a:t>Does the video demonstration show the working solution and how a user will interact with the solution? Does the demonstration highlight how the Google technologies are implemented and also mention the value the technology provides the users? </a:t>
                      </a:r>
                      <a:r>
                        <a:rPr b="1" lang="en" sz="1000">
                          <a:solidFill>
                            <a:srgbClr val="434343"/>
                          </a:solidFill>
                        </a:rPr>
                        <a:t>[10]</a:t>
                      </a:r>
                      <a:br>
                        <a:rPr b="1" lang="en" sz="1000">
                          <a:solidFill>
                            <a:srgbClr val="434343"/>
                          </a:solidFill>
                        </a:rPr>
                      </a:br>
                      <a:endParaRPr sz="1000">
                        <a:solidFill>
                          <a:srgbClr val="434343"/>
                        </a:solidFill>
                      </a:endParaRPr>
                    </a:p>
                    <a:p>
                      <a:pPr indent="-152400" lvl="0" marL="635000" rtl="0" algn="l">
                        <a:lnSpc>
                          <a:spcPct val="115000"/>
                        </a:lnSpc>
                        <a:spcBef>
                          <a:spcPts val="0"/>
                        </a:spcBef>
                        <a:spcAft>
                          <a:spcPts val="0"/>
                        </a:spcAft>
                        <a:buClr>
                          <a:srgbClr val="434343"/>
                        </a:buClr>
                        <a:buSzPts val="1000"/>
                        <a:buFont typeface="Google Sans"/>
                        <a:buAutoNum type="arabicPeriod"/>
                      </a:pPr>
                      <a:r>
                        <a:rPr lang="en" sz="1000">
                          <a:solidFill>
                            <a:srgbClr val="434343"/>
                          </a:solidFill>
                        </a:rPr>
                        <a:t>Has the team made effective product and technical decisions for their solution? </a:t>
                      </a:r>
                      <a:r>
                        <a:rPr b="1" lang="en" sz="1000">
                          <a:solidFill>
                            <a:srgbClr val="434343"/>
                          </a:solidFill>
                        </a:rPr>
                        <a:t>[10]</a:t>
                      </a:r>
                      <a:endParaRPr sz="1000">
                        <a:solidFill>
                          <a:srgbClr val="434343"/>
                        </a:solidFill>
                      </a:endParaRPr>
                    </a:p>
                  </a:txBody>
                  <a:tcPr marT="182875" marB="274300" marR="274300" marL="274300">
                    <a:lnL cap="flat" cmpd="sng" w="9525">
                      <a:solidFill>
                        <a:srgbClr val="B7B7B7"/>
                      </a:solidFill>
                      <a:prstDash val="dot"/>
                      <a:round/>
                      <a:headEnd len="sm" w="sm" type="none"/>
                      <a:tailEnd len="sm" w="sm" type="none"/>
                    </a:lnL>
                    <a:lnR cap="flat" cmpd="sng" w="9525">
                      <a:solidFill>
                        <a:srgbClr val="B7B7B7">
                          <a:alpha val="0"/>
                        </a:srgbClr>
                      </a:solidFill>
                      <a:prstDash val="solid"/>
                      <a:round/>
                      <a:headEnd len="sm" w="sm" type="none"/>
                      <a:tailEnd len="sm" w="sm" type="none"/>
                    </a:lnR>
                    <a:lnT cap="flat" cmpd="sng" w="9525">
                      <a:solidFill>
                        <a:srgbClr val="B7B7B7">
                          <a:alpha val="0"/>
                        </a:srgbClr>
                      </a:solidFill>
                      <a:prstDash val="solid"/>
                      <a:round/>
                      <a:headEnd len="sm" w="sm" type="none"/>
                      <a:tailEnd len="sm" w="sm" type="none"/>
                    </a:lnT>
                    <a:lnB cap="flat" cmpd="sng" w="9525">
                      <a:solidFill>
                        <a:srgbClr val="B7B7B7">
                          <a:alpha val="0"/>
                        </a:srgbClr>
                      </a:solidFill>
                      <a:prstDash val="solid"/>
                      <a:round/>
                      <a:headEnd len="sm" w="sm" type="none"/>
                      <a:tailEnd len="sm" w="sm" type="none"/>
                    </a:lnB>
                  </a:tcPr>
                </a:tc>
              </a:tr>
            </a:tbl>
          </a:graphicData>
        </a:graphic>
      </p:graphicFrame>
      <p:sp>
        <p:nvSpPr>
          <p:cNvPr id="307" name="Google Shape;307;p49"/>
          <p:cNvSpPr txBox="1"/>
          <p:nvPr/>
        </p:nvSpPr>
        <p:spPr>
          <a:xfrm>
            <a:off x="265500" y="1087400"/>
            <a:ext cx="8613000" cy="38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latin typeface="Google Sans"/>
                <a:ea typeface="Google Sans"/>
                <a:cs typeface="Google Sans"/>
                <a:sym typeface="Google Sans"/>
              </a:rPr>
              <a:t>A panel of Google judges will evaluate your project using this scoring system:</a:t>
            </a:r>
            <a:endParaRPr sz="1300">
              <a:latin typeface="Google Sans"/>
              <a:ea typeface="Google Sans"/>
              <a:cs typeface="Google Sans"/>
              <a:sym typeface="Google Sans"/>
            </a:endParaRPr>
          </a:p>
        </p:txBody>
      </p:sp>
      <p:sp>
        <p:nvSpPr>
          <p:cNvPr id="308" name="Google Shape;308;p49"/>
          <p:cNvSpPr txBox="1"/>
          <p:nvPr/>
        </p:nvSpPr>
        <p:spPr>
          <a:xfrm>
            <a:off x="336600" y="529750"/>
            <a:ext cx="8470800" cy="432900"/>
          </a:xfrm>
          <a:prstGeom prst="rect">
            <a:avLst/>
          </a:prstGeom>
          <a:noFill/>
          <a:ln>
            <a:noFill/>
          </a:ln>
        </p:spPr>
        <p:txBody>
          <a:bodyPr anchorCtr="0" anchor="b" bIns="0" lIns="0" spcFirstLastPara="1" rIns="228600" wrap="square" tIns="0">
            <a:noAutofit/>
          </a:bodyPr>
          <a:lstStyle/>
          <a:p>
            <a:pPr indent="0" lvl="0" marL="0" rtl="0" algn="l">
              <a:spcBef>
                <a:spcPts val="0"/>
              </a:spcBef>
              <a:spcAft>
                <a:spcPts val="0"/>
              </a:spcAft>
              <a:buNone/>
            </a:pPr>
            <a:r>
              <a:rPr b="1" lang="en" sz="2800">
                <a:latin typeface="Google Sans"/>
                <a:ea typeface="Google Sans"/>
                <a:cs typeface="Google Sans"/>
                <a:sym typeface="Google Sans"/>
              </a:rPr>
              <a:t>Judging criteria</a:t>
            </a:r>
            <a:endParaRPr b="1" sz="2800">
              <a:latin typeface="Google Sans"/>
              <a:ea typeface="Google Sans"/>
              <a:cs typeface="Google Sans"/>
              <a:sym typeface="Google Sans"/>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50"/>
          <p:cNvSpPr txBox="1"/>
          <p:nvPr/>
        </p:nvSpPr>
        <p:spPr>
          <a:xfrm>
            <a:off x="342850" y="961975"/>
            <a:ext cx="6270300" cy="352200"/>
          </a:xfrm>
          <a:prstGeom prst="rect">
            <a:avLst/>
          </a:prstGeom>
          <a:noFill/>
          <a:ln>
            <a:noFill/>
          </a:ln>
        </p:spPr>
        <p:txBody>
          <a:bodyPr anchorCtr="0" anchor="t" bIns="0" lIns="0" spcFirstLastPara="1" rIns="228600" wrap="square" tIns="0">
            <a:noAutofit/>
          </a:bodyPr>
          <a:lstStyle/>
          <a:p>
            <a:pPr indent="0" lvl="0" marL="0" rtl="0" algn="l">
              <a:spcBef>
                <a:spcPts val="0"/>
              </a:spcBef>
              <a:spcAft>
                <a:spcPts val="0"/>
              </a:spcAft>
              <a:buNone/>
            </a:pPr>
            <a:r>
              <a:rPr lang="en" sz="2400">
                <a:solidFill>
                  <a:srgbClr val="3C4043"/>
                </a:solidFill>
                <a:latin typeface="Google Sans Medium"/>
                <a:ea typeface="Google Sans Medium"/>
                <a:cs typeface="Google Sans Medium"/>
                <a:sym typeface="Google Sans Medium"/>
              </a:rPr>
              <a:t>Know Your Stakeholders</a:t>
            </a:r>
            <a:endParaRPr b="1" sz="2400">
              <a:solidFill>
                <a:schemeClr val="lt1"/>
              </a:solidFill>
              <a:highlight>
                <a:srgbClr val="4285F4"/>
              </a:highlight>
              <a:latin typeface="Google Sans"/>
              <a:ea typeface="Google Sans"/>
              <a:cs typeface="Google Sans"/>
              <a:sym typeface="Google Sans"/>
            </a:endParaRPr>
          </a:p>
        </p:txBody>
      </p:sp>
      <p:pic>
        <p:nvPicPr>
          <p:cNvPr id="314" name="Google Shape;314;p50"/>
          <p:cNvPicPr preferRelativeResize="0"/>
          <p:nvPr/>
        </p:nvPicPr>
        <p:blipFill>
          <a:blip r:embed="rId3">
            <a:alphaModFix/>
          </a:blip>
          <a:stretch>
            <a:fillRect/>
          </a:stretch>
        </p:blipFill>
        <p:spPr>
          <a:xfrm>
            <a:off x="2063000" y="1463200"/>
            <a:ext cx="5017975" cy="3256099"/>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51"/>
          <p:cNvSpPr txBox="1"/>
          <p:nvPr/>
        </p:nvSpPr>
        <p:spPr>
          <a:xfrm>
            <a:off x="342850" y="961975"/>
            <a:ext cx="6270300" cy="352200"/>
          </a:xfrm>
          <a:prstGeom prst="rect">
            <a:avLst/>
          </a:prstGeom>
          <a:noFill/>
          <a:ln>
            <a:noFill/>
          </a:ln>
        </p:spPr>
        <p:txBody>
          <a:bodyPr anchorCtr="0" anchor="t" bIns="0" lIns="0" spcFirstLastPara="1" rIns="228600" wrap="square" tIns="0">
            <a:noAutofit/>
          </a:bodyPr>
          <a:lstStyle/>
          <a:p>
            <a:pPr indent="0" lvl="0" marL="0" rtl="0" algn="l">
              <a:spcBef>
                <a:spcPts val="0"/>
              </a:spcBef>
              <a:spcAft>
                <a:spcPts val="0"/>
              </a:spcAft>
              <a:buNone/>
            </a:pPr>
            <a:r>
              <a:rPr lang="en" sz="2400">
                <a:solidFill>
                  <a:srgbClr val="3C4043"/>
                </a:solidFill>
                <a:latin typeface="Google Sans Medium"/>
                <a:ea typeface="Google Sans Medium"/>
                <a:cs typeface="Google Sans Medium"/>
                <a:sym typeface="Google Sans Medium"/>
              </a:rPr>
              <a:t>Know Your Stakeholders</a:t>
            </a:r>
            <a:endParaRPr b="1" sz="2400">
              <a:solidFill>
                <a:schemeClr val="lt1"/>
              </a:solidFill>
              <a:highlight>
                <a:srgbClr val="4285F4"/>
              </a:highlight>
              <a:latin typeface="Google Sans"/>
              <a:ea typeface="Google Sans"/>
              <a:cs typeface="Google Sans"/>
              <a:sym typeface="Google Sans"/>
            </a:endParaRPr>
          </a:p>
        </p:txBody>
      </p:sp>
      <p:sp>
        <p:nvSpPr>
          <p:cNvPr id="320" name="Google Shape;320;p51"/>
          <p:cNvSpPr txBox="1"/>
          <p:nvPr/>
        </p:nvSpPr>
        <p:spPr>
          <a:xfrm>
            <a:off x="342850" y="1850250"/>
            <a:ext cx="7845000" cy="2148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sz="1500">
                <a:solidFill>
                  <a:schemeClr val="dk1"/>
                </a:solidFill>
                <a:latin typeface="Google Sans"/>
                <a:ea typeface="Google Sans"/>
                <a:cs typeface="Google Sans"/>
                <a:sym typeface="Google Sans"/>
              </a:rPr>
              <a:t>Who are affected by the problem that you are trying to solve</a:t>
            </a:r>
            <a:br>
              <a:rPr lang="en" sz="1500">
                <a:solidFill>
                  <a:schemeClr val="dk1"/>
                </a:solidFill>
                <a:latin typeface="Google Sans"/>
                <a:ea typeface="Google Sans"/>
                <a:cs typeface="Google Sans"/>
                <a:sym typeface="Google Sans"/>
              </a:rPr>
            </a:br>
            <a:endParaRPr sz="1500">
              <a:solidFill>
                <a:schemeClr val="dk1"/>
              </a:solidFill>
              <a:latin typeface="Google Sans"/>
              <a:ea typeface="Google Sans"/>
              <a:cs typeface="Google Sans"/>
              <a:sym typeface="Google Sans"/>
            </a:endParaRPr>
          </a:p>
          <a:p>
            <a:pPr indent="-323850" lvl="0" marL="457200" marR="0" rtl="0" algn="l">
              <a:lnSpc>
                <a:spcPct val="100000"/>
              </a:lnSpc>
              <a:spcBef>
                <a:spcPts val="0"/>
              </a:spcBef>
              <a:spcAft>
                <a:spcPts val="0"/>
              </a:spcAft>
              <a:buClr>
                <a:schemeClr val="dk1"/>
              </a:buClr>
              <a:buSzPts val="1500"/>
              <a:buFont typeface="Google Sans"/>
              <a:buChar char="●"/>
            </a:pPr>
            <a:r>
              <a:rPr b="1" lang="en" sz="1500">
                <a:solidFill>
                  <a:schemeClr val="dk1"/>
                </a:solidFill>
                <a:latin typeface="Google Sans"/>
                <a:ea typeface="Google Sans"/>
                <a:cs typeface="Google Sans"/>
                <a:sym typeface="Google Sans"/>
              </a:rPr>
              <a:t>Customers/ Users</a:t>
            </a:r>
            <a:endParaRPr b="1" sz="1500">
              <a:solidFill>
                <a:schemeClr val="dk1"/>
              </a:solidFill>
              <a:latin typeface="Google Sans"/>
              <a:ea typeface="Google Sans"/>
              <a:cs typeface="Google Sans"/>
              <a:sym typeface="Google Sans"/>
            </a:endParaRPr>
          </a:p>
          <a:p>
            <a:pPr indent="-323850" lvl="0" marL="457200" marR="0" rtl="0" algn="l">
              <a:lnSpc>
                <a:spcPct val="100000"/>
              </a:lnSpc>
              <a:spcBef>
                <a:spcPts val="1000"/>
              </a:spcBef>
              <a:spcAft>
                <a:spcPts val="0"/>
              </a:spcAft>
              <a:buClr>
                <a:schemeClr val="dk1"/>
              </a:buClr>
              <a:buSzPts val="1500"/>
              <a:buFont typeface="Google Sans"/>
              <a:buChar char="●"/>
            </a:pPr>
            <a:r>
              <a:rPr b="1" lang="en" sz="1500">
                <a:solidFill>
                  <a:schemeClr val="dk1"/>
                </a:solidFill>
                <a:latin typeface="Google Sans"/>
                <a:ea typeface="Google Sans"/>
                <a:cs typeface="Google Sans"/>
                <a:sym typeface="Google Sans"/>
              </a:rPr>
              <a:t>Competitors</a:t>
            </a:r>
            <a:endParaRPr b="1" sz="1500">
              <a:solidFill>
                <a:schemeClr val="dk1"/>
              </a:solidFill>
              <a:latin typeface="Google Sans"/>
              <a:ea typeface="Google Sans"/>
              <a:cs typeface="Google Sans"/>
              <a:sym typeface="Google Sans"/>
            </a:endParaRPr>
          </a:p>
          <a:p>
            <a:pPr indent="-323850" lvl="0" marL="457200" rtl="0" algn="l">
              <a:spcBef>
                <a:spcPts val="1000"/>
              </a:spcBef>
              <a:spcAft>
                <a:spcPts val="0"/>
              </a:spcAft>
              <a:buClr>
                <a:schemeClr val="dk1"/>
              </a:buClr>
              <a:buSzPts val="1500"/>
              <a:buFont typeface="Google Sans"/>
              <a:buChar char="●"/>
            </a:pPr>
            <a:r>
              <a:rPr b="1" lang="en" sz="1500">
                <a:solidFill>
                  <a:schemeClr val="dk1"/>
                </a:solidFill>
                <a:latin typeface="Google Sans"/>
                <a:ea typeface="Google Sans"/>
                <a:cs typeface="Google Sans"/>
                <a:sym typeface="Google Sans"/>
              </a:rPr>
              <a:t>Suppliers/ Partners</a:t>
            </a:r>
            <a:endParaRPr b="1" sz="1500">
              <a:solidFill>
                <a:schemeClr val="dk1"/>
              </a:solidFill>
              <a:latin typeface="Google Sans"/>
              <a:ea typeface="Google Sans"/>
              <a:cs typeface="Google Sans"/>
              <a:sym typeface="Google Sans"/>
            </a:endParaRPr>
          </a:p>
          <a:p>
            <a:pPr indent="0" lvl="0" marL="457200" marR="0" rtl="0" algn="l">
              <a:lnSpc>
                <a:spcPct val="100000"/>
              </a:lnSpc>
              <a:spcBef>
                <a:spcPts val="1000"/>
              </a:spcBef>
              <a:spcAft>
                <a:spcPts val="1000"/>
              </a:spcAft>
              <a:buNone/>
            </a:pPr>
            <a:r>
              <a:t/>
            </a:r>
            <a:endParaRPr b="1" sz="1500">
              <a:solidFill>
                <a:schemeClr val="dk1"/>
              </a:solidFill>
              <a:latin typeface="Google Sans"/>
              <a:ea typeface="Google Sans"/>
              <a:cs typeface="Google Sans"/>
              <a:sym typeface="Google Sans"/>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52"/>
          <p:cNvSpPr txBox="1"/>
          <p:nvPr/>
        </p:nvSpPr>
        <p:spPr>
          <a:xfrm>
            <a:off x="342850" y="961975"/>
            <a:ext cx="6270300" cy="352200"/>
          </a:xfrm>
          <a:prstGeom prst="rect">
            <a:avLst/>
          </a:prstGeom>
          <a:noFill/>
          <a:ln>
            <a:noFill/>
          </a:ln>
        </p:spPr>
        <p:txBody>
          <a:bodyPr anchorCtr="0" anchor="t" bIns="0" lIns="0" spcFirstLastPara="1" rIns="228600" wrap="square" tIns="0">
            <a:noAutofit/>
          </a:bodyPr>
          <a:lstStyle/>
          <a:p>
            <a:pPr indent="0" lvl="0" marL="0" rtl="0" algn="l">
              <a:spcBef>
                <a:spcPts val="0"/>
              </a:spcBef>
              <a:spcAft>
                <a:spcPts val="0"/>
              </a:spcAft>
              <a:buNone/>
            </a:pPr>
            <a:r>
              <a:rPr lang="en" sz="2400">
                <a:solidFill>
                  <a:srgbClr val="3C4043"/>
                </a:solidFill>
                <a:latin typeface="Google Sans Medium"/>
                <a:ea typeface="Google Sans Medium"/>
                <a:cs typeface="Google Sans Medium"/>
                <a:sym typeface="Google Sans Medium"/>
              </a:rPr>
              <a:t>Market Research</a:t>
            </a:r>
            <a:endParaRPr b="1" sz="2400">
              <a:solidFill>
                <a:schemeClr val="lt1"/>
              </a:solidFill>
              <a:highlight>
                <a:srgbClr val="4285F4"/>
              </a:highlight>
              <a:latin typeface="Google Sans"/>
              <a:ea typeface="Google Sans"/>
              <a:cs typeface="Google Sans"/>
              <a:sym typeface="Google Sans"/>
            </a:endParaRPr>
          </a:p>
        </p:txBody>
      </p:sp>
      <p:sp>
        <p:nvSpPr>
          <p:cNvPr id="326" name="Google Shape;326;p52"/>
          <p:cNvSpPr txBox="1"/>
          <p:nvPr/>
        </p:nvSpPr>
        <p:spPr>
          <a:xfrm>
            <a:off x="342850" y="1850250"/>
            <a:ext cx="7845000" cy="2148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sz="1500">
                <a:solidFill>
                  <a:schemeClr val="dk1"/>
                </a:solidFill>
                <a:latin typeface="Google Sans"/>
                <a:ea typeface="Google Sans"/>
                <a:cs typeface="Google Sans"/>
                <a:sym typeface="Google Sans"/>
              </a:rPr>
              <a:t>The quickest way to learn about your market is to do some online research</a:t>
            </a:r>
            <a:br>
              <a:rPr lang="en" sz="1500">
                <a:solidFill>
                  <a:schemeClr val="dk1"/>
                </a:solidFill>
                <a:latin typeface="Google Sans"/>
                <a:ea typeface="Google Sans"/>
                <a:cs typeface="Google Sans"/>
                <a:sym typeface="Google Sans"/>
              </a:rPr>
            </a:br>
            <a:endParaRPr sz="1500">
              <a:solidFill>
                <a:schemeClr val="dk1"/>
              </a:solidFill>
              <a:latin typeface="Google Sans"/>
              <a:ea typeface="Google Sans"/>
              <a:cs typeface="Google Sans"/>
              <a:sym typeface="Google Sans"/>
            </a:endParaRPr>
          </a:p>
          <a:p>
            <a:pPr indent="-323850" lvl="0" marL="457200" marR="0" rtl="0" algn="l">
              <a:lnSpc>
                <a:spcPct val="100000"/>
              </a:lnSpc>
              <a:spcBef>
                <a:spcPts val="0"/>
              </a:spcBef>
              <a:spcAft>
                <a:spcPts val="0"/>
              </a:spcAft>
              <a:buClr>
                <a:schemeClr val="dk1"/>
              </a:buClr>
              <a:buSzPts val="1500"/>
              <a:buFont typeface="Google Sans"/>
              <a:buChar char="●"/>
            </a:pPr>
            <a:r>
              <a:rPr b="1" lang="en" sz="1500">
                <a:solidFill>
                  <a:schemeClr val="dk1"/>
                </a:solidFill>
                <a:latin typeface="Google Sans"/>
                <a:ea typeface="Google Sans"/>
                <a:cs typeface="Google Sans"/>
                <a:sym typeface="Google Sans"/>
              </a:rPr>
              <a:t>General Knowledge &amp; Facts</a:t>
            </a:r>
            <a:endParaRPr sz="1500">
              <a:solidFill>
                <a:schemeClr val="dk1"/>
              </a:solidFill>
              <a:latin typeface="Google Sans"/>
              <a:ea typeface="Google Sans"/>
              <a:cs typeface="Google Sans"/>
              <a:sym typeface="Google Sans"/>
            </a:endParaRPr>
          </a:p>
          <a:p>
            <a:pPr indent="-323850" lvl="0" marL="457200" marR="0" rtl="0" algn="l">
              <a:lnSpc>
                <a:spcPct val="100000"/>
              </a:lnSpc>
              <a:spcBef>
                <a:spcPts val="1000"/>
              </a:spcBef>
              <a:spcAft>
                <a:spcPts val="0"/>
              </a:spcAft>
              <a:buClr>
                <a:schemeClr val="dk1"/>
              </a:buClr>
              <a:buSzPts val="1500"/>
              <a:buFont typeface="Google Sans"/>
              <a:buChar char="●"/>
            </a:pPr>
            <a:r>
              <a:rPr b="1" lang="en" sz="1500">
                <a:solidFill>
                  <a:schemeClr val="dk1"/>
                </a:solidFill>
                <a:latin typeface="Google Sans"/>
                <a:ea typeface="Google Sans"/>
                <a:cs typeface="Google Sans"/>
                <a:sym typeface="Google Sans"/>
              </a:rPr>
              <a:t>Available Solutions/Products</a:t>
            </a:r>
            <a:endParaRPr sz="1500">
              <a:solidFill>
                <a:schemeClr val="dk1"/>
              </a:solidFill>
              <a:latin typeface="Google Sans"/>
              <a:ea typeface="Google Sans"/>
              <a:cs typeface="Google Sans"/>
              <a:sym typeface="Google Sans"/>
            </a:endParaRPr>
          </a:p>
          <a:p>
            <a:pPr indent="-323850" lvl="0" marL="457200" rtl="0" algn="l">
              <a:spcBef>
                <a:spcPts val="1000"/>
              </a:spcBef>
              <a:spcAft>
                <a:spcPts val="0"/>
              </a:spcAft>
              <a:buClr>
                <a:schemeClr val="dk1"/>
              </a:buClr>
              <a:buSzPts val="1500"/>
              <a:buFont typeface="Google Sans"/>
              <a:buChar char="●"/>
            </a:pPr>
            <a:r>
              <a:rPr b="1" lang="en" sz="1500">
                <a:solidFill>
                  <a:schemeClr val="dk1"/>
                </a:solidFill>
                <a:latin typeface="Google Sans"/>
                <a:ea typeface="Google Sans"/>
                <a:cs typeface="Google Sans"/>
                <a:sym typeface="Google Sans"/>
              </a:rPr>
              <a:t>News &amp; Trends</a:t>
            </a:r>
            <a:endParaRPr sz="1500">
              <a:solidFill>
                <a:schemeClr val="dk1"/>
              </a:solidFill>
              <a:latin typeface="Google Sans"/>
              <a:ea typeface="Google Sans"/>
              <a:cs typeface="Google Sans"/>
              <a:sym typeface="Google Sans"/>
            </a:endParaRPr>
          </a:p>
          <a:p>
            <a:pPr indent="0" lvl="0" marL="0" marR="0" rtl="0" algn="l">
              <a:lnSpc>
                <a:spcPct val="100000"/>
              </a:lnSpc>
              <a:spcBef>
                <a:spcPts val="1000"/>
              </a:spcBef>
              <a:spcAft>
                <a:spcPts val="1000"/>
              </a:spcAft>
              <a:buNone/>
            </a:pPr>
            <a:r>
              <a:t/>
            </a:r>
            <a:endParaRPr b="1" sz="1500">
              <a:solidFill>
                <a:schemeClr val="dk1"/>
              </a:solidFill>
              <a:latin typeface="Google Sans"/>
              <a:ea typeface="Google Sans"/>
              <a:cs typeface="Google Sans"/>
              <a:sym typeface="Google Sans"/>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53"/>
          <p:cNvSpPr txBox="1"/>
          <p:nvPr/>
        </p:nvSpPr>
        <p:spPr>
          <a:xfrm>
            <a:off x="342850" y="961975"/>
            <a:ext cx="6270300" cy="352200"/>
          </a:xfrm>
          <a:prstGeom prst="rect">
            <a:avLst/>
          </a:prstGeom>
          <a:noFill/>
          <a:ln>
            <a:noFill/>
          </a:ln>
        </p:spPr>
        <p:txBody>
          <a:bodyPr anchorCtr="0" anchor="t" bIns="0" lIns="0" spcFirstLastPara="1" rIns="228600" wrap="square" tIns="0">
            <a:noAutofit/>
          </a:bodyPr>
          <a:lstStyle/>
          <a:p>
            <a:pPr indent="0" lvl="0" marL="0" rtl="0" algn="l">
              <a:spcBef>
                <a:spcPts val="0"/>
              </a:spcBef>
              <a:spcAft>
                <a:spcPts val="0"/>
              </a:spcAft>
              <a:buNone/>
            </a:pPr>
            <a:r>
              <a:rPr lang="en" sz="2400">
                <a:solidFill>
                  <a:srgbClr val="3C4043"/>
                </a:solidFill>
                <a:latin typeface="Google Sans Medium"/>
                <a:ea typeface="Google Sans Medium"/>
                <a:cs typeface="Google Sans Medium"/>
                <a:sym typeface="Google Sans Medium"/>
              </a:rPr>
              <a:t>How to start your research</a:t>
            </a:r>
            <a:endParaRPr b="1" sz="2400">
              <a:solidFill>
                <a:schemeClr val="lt1"/>
              </a:solidFill>
              <a:highlight>
                <a:srgbClr val="4285F4"/>
              </a:highlight>
              <a:latin typeface="Google Sans"/>
              <a:ea typeface="Google Sans"/>
              <a:cs typeface="Google Sans"/>
              <a:sym typeface="Google Sans"/>
            </a:endParaRPr>
          </a:p>
        </p:txBody>
      </p:sp>
      <p:pic>
        <p:nvPicPr>
          <p:cNvPr id="332" name="Google Shape;332;p53"/>
          <p:cNvPicPr preferRelativeResize="0"/>
          <p:nvPr/>
        </p:nvPicPr>
        <p:blipFill>
          <a:blip r:embed="rId3">
            <a:alphaModFix/>
          </a:blip>
          <a:stretch>
            <a:fillRect/>
          </a:stretch>
        </p:blipFill>
        <p:spPr>
          <a:xfrm>
            <a:off x="1333238" y="1542775"/>
            <a:ext cx="6477527" cy="3180275"/>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pic>
        <p:nvPicPr>
          <p:cNvPr id="337" name="Google Shape;337;p54"/>
          <p:cNvPicPr preferRelativeResize="0"/>
          <p:nvPr/>
        </p:nvPicPr>
        <p:blipFill>
          <a:blip r:embed="rId3">
            <a:alphaModFix/>
          </a:blip>
          <a:stretch>
            <a:fillRect/>
          </a:stretch>
        </p:blipFill>
        <p:spPr>
          <a:xfrm>
            <a:off x="578825" y="619000"/>
            <a:ext cx="7725149" cy="4298199"/>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55"/>
          <p:cNvSpPr txBox="1"/>
          <p:nvPr/>
        </p:nvSpPr>
        <p:spPr>
          <a:xfrm>
            <a:off x="342850" y="961975"/>
            <a:ext cx="6270300" cy="352200"/>
          </a:xfrm>
          <a:prstGeom prst="rect">
            <a:avLst/>
          </a:prstGeom>
          <a:noFill/>
          <a:ln>
            <a:noFill/>
          </a:ln>
        </p:spPr>
        <p:txBody>
          <a:bodyPr anchorCtr="0" anchor="t" bIns="0" lIns="0" spcFirstLastPara="1" rIns="228600" wrap="square" tIns="0">
            <a:noAutofit/>
          </a:bodyPr>
          <a:lstStyle/>
          <a:p>
            <a:pPr indent="0" lvl="0" marL="0" rtl="0" algn="l">
              <a:spcBef>
                <a:spcPts val="0"/>
              </a:spcBef>
              <a:spcAft>
                <a:spcPts val="0"/>
              </a:spcAft>
              <a:buNone/>
            </a:pPr>
            <a:r>
              <a:rPr lang="en" sz="2400">
                <a:solidFill>
                  <a:srgbClr val="3C4043"/>
                </a:solidFill>
                <a:latin typeface="Google Sans Medium"/>
                <a:ea typeface="Google Sans Medium"/>
                <a:cs typeface="Google Sans Medium"/>
                <a:sym typeface="Google Sans Medium"/>
              </a:rPr>
              <a:t>Who are your users</a:t>
            </a:r>
            <a:endParaRPr b="1" sz="2400">
              <a:solidFill>
                <a:schemeClr val="lt1"/>
              </a:solidFill>
              <a:highlight>
                <a:srgbClr val="4285F4"/>
              </a:highlight>
              <a:latin typeface="Google Sans"/>
              <a:ea typeface="Google Sans"/>
              <a:cs typeface="Google Sans"/>
              <a:sym typeface="Google Sans"/>
            </a:endParaRPr>
          </a:p>
        </p:txBody>
      </p:sp>
      <p:sp>
        <p:nvSpPr>
          <p:cNvPr id="343" name="Google Shape;343;p55"/>
          <p:cNvSpPr txBox="1"/>
          <p:nvPr/>
        </p:nvSpPr>
        <p:spPr>
          <a:xfrm>
            <a:off x="342850" y="1850250"/>
            <a:ext cx="7845000" cy="2148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sz="1500">
                <a:solidFill>
                  <a:schemeClr val="dk1"/>
                </a:solidFill>
                <a:latin typeface="Google Sans"/>
                <a:ea typeface="Google Sans"/>
                <a:cs typeface="Google Sans"/>
                <a:sym typeface="Google Sans"/>
              </a:rPr>
              <a:t>Think about their</a:t>
            </a:r>
            <a:br>
              <a:rPr lang="en" sz="1500">
                <a:solidFill>
                  <a:schemeClr val="dk1"/>
                </a:solidFill>
                <a:latin typeface="Google Sans"/>
                <a:ea typeface="Google Sans"/>
                <a:cs typeface="Google Sans"/>
                <a:sym typeface="Google Sans"/>
              </a:rPr>
            </a:br>
            <a:endParaRPr sz="1500">
              <a:solidFill>
                <a:schemeClr val="dk1"/>
              </a:solidFill>
              <a:latin typeface="Google Sans"/>
              <a:ea typeface="Google Sans"/>
              <a:cs typeface="Google Sans"/>
              <a:sym typeface="Google Sans"/>
            </a:endParaRPr>
          </a:p>
          <a:p>
            <a:pPr indent="-323850" lvl="0" marL="457200" marR="0" rtl="0" algn="l">
              <a:lnSpc>
                <a:spcPct val="100000"/>
              </a:lnSpc>
              <a:spcBef>
                <a:spcPts val="0"/>
              </a:spcBef>
              <a:spcAft>
                <a:spcPts val="0"/>
              </a:spcAft>
              <a:buClr>
                <a:schemeClr val="dk1"/>
              </a:buClr>
              <a:buSzPts val="1500"/>
              <a:buFont typeface="Google Sans"/>
              <a:buChar char="●"/>
            </a:pPr>
            <a:r>
              <a:rPr b="1" lang="en" sz="1500">
                <a:solidFill>
                  <a:schemeClr val="dk1"/>
                </a:solidFill>
                <a:latin typeface="Google Sans"/>
                <a:ea typeface="Google Sans"/>
                <a:cs typeface="Google Sans"/>
                <a:sym typeface="Google Sans"/>
              </a:rPr>
              <a:t>Characteristics </a:t>
            </a:r>
            <a:r>
              <a:rPr lang="en" sz="1500">
                <a:solidFill>
                  <a:schemeClr val="dk1"/>
                </a:solidFill>
                <a:latin typeface="Google Sans"/>
                <a:ea typeface="Google Sans"/>
                <a:cs typeface="Google Sans"/>
                <a:sym typeface="Google Sans"/>
              </a:rPr>
              <a:t>- Demographics, Age, Occupations, etc</a:t>
            </a:r>
            <a:endParaRPr sz="1500">
              <a:solidFill>
                <a:schemeClr val="dk1"/>
              </a:solidFill>
              <a:latin typeface="Google Sans"/>
              <a:ea typeface="Google Sans"/>
              <a:cs typeface="Google Sans"/>
              <a:sym typeface="Google Sans"/>
            </a:endParaRPr>
          </a:p>
          <a:p>
            <a:pPr indent="-323850" lvl="0" marL="457200" marR="0" rtl="0" algn="l">
              <a:lnSpc>
                <a:spcPct val="100000"/>
              </a:lnSpc>
              <a:spcBef>
                <a:spcPts val="1000"/>
              </a:spcBef>
              <a:spcAft>
                <a:spcPts val="0"/>
              </a:spcAft>
              <a:buClr>
                <a:schemeClr val="dk1"/>
              </a:buClr>
              <a:buSzPts val="1500"/>
              <a:buFont typeface="Google Sans"/>
              <a:buChar char="●"/>
            </a:pPr>
            <a:r>
              <a:rPr b="1" lang="en" sz="1500">
                <a:solidFill>
                  <a:schemeClr val="dk1"/>
                </a:solidFill>
                <a:latin typeface="Google Sans"/>
                <a:ea typeface="Google Sans"/>
                <a:cs typeface="Google Sans"/>
                <a:sym typeface="Google Sans"/>
              </a:rPr>
              <a:t>Motivations &amp; Goals </a:t>
            </a:r>
            <a:r>
              <a:rPr lang="en" sz="1500">
                <a:solidFill>
                  <a:schemeClr val="dk1"/>
                </a:solidFill>
                <a:latin typeface="Google Sans"/>
                <a:ea typeface="Google Sans"/>
                <a:cs typeface="Google Sans"/>
                <a:sym typeface="Google Sans"/>
              </a:rPr>
              <a:t>-</a:t>
            </a:r>
            <a:r>
              <a:rPr b="1" lang="en" sz="1500">
                <a:solidFill>
                  <a:schemeClr val="dk1"/>
                </a:solidFill>
                <a:latin typeface="Google Sans"/>
                <a:ea typeface="Google Sans"/>
                <a:cs typeface="Google Sans"/>
                <a:sym typeface="Google Sans"/>
              </a:rPr>
              <a:t> </a:t>
            </a:r>
            <a:r>
              <a:rPr lang="en" sz="1500">
                <a:solidFill>
                  <a:schemeClr val="dk1"/>
                </a:solidFill>
                <a:latin typeface="Google Sans"/>
                <a:ea typeface="Google Sans"/>
                <a:cs typeface="Google Sans"/>
                <a:sym typeface="Google Sans"/>
              </a:rPr>
              <a:t>What they want to achieve</a:t>
            </a:r>
            <a:endParaRPr sz="1500">
              <a:solidFill>
                <a:schemeClr val="dk1"/>
              </a:solidFill>
              <a:latin typeface="Google Sans"/>
              <a:ea typeface="Google Sans"/>
              <a:cs typeface="Google Sans"/>
              <a:sym typeface="Google Sans"/>
            </a:endParaRPr>
          </a:p>
          <a:p>
            <a:pPr indent="-323850" lvl="0" marL="457200" marR="0" rtl="0" algn="l">
              <a:lnSpc>
                <a:spcPct val="100000"/>
              </a:lnSpc>
              <a:spcBef>
                <a:spcPts val="1000"/>
              </a:spcBef>
              <a:spcAft>
                <a:spcPts val="1000"/>
              </a:spcAft>
              <a:buClr>
                <a:schemeClr val="dk1"/>
              </a:buClr>
              <a:buSzPts val="1500"/>
              <a:buFont typeface="Google Sans"/>
              <a:buChar char="●"/>
            </a:pPr>
            <a:r>
              <a:rPr b="1" lang="en" sz="1500">
                <a:solidFill>
                  <a:schemeClr val="dk1"/>
                </a:solidFill>
                <a:latin typeface="Google Sans"/>
                <a:ea typeface="Google Sans"/>
                <a:cs typeface="Google Sans"/>
                <a:sym typeface="Google Sans"/>
              </a:rPr>
              <a:t>Frustration </a:t>
            </a:r>
            <a:r>
              <a:rPr lang="en" sz="1500">
                <a:solidFill>
                  <a:schemeClr val="dk1"/>
                </a:solidFill>
                <a:latin typeface="Google Sans"/>
                <a:ea typeface="Google Sans"/>
                <a:cs typeface="Google Sans"/>
                <a:sym typeface="Google Sans"/>
              </a:rPr>
              <a:t>- What is blocking them that your solution could help</a:t>
            </a:r>
            <a:endParaRPr sz="1500">
              <a:solidFill>
                <a:schemeClr val="dk1"/>
              </a:solidFill>
              <a:latin typeface="Google Sans"/>
              <a:ea typeface="Google Sans"/>
              <a:cs typeface="Google Sans"/>
              <a:sym typeface="Google Sans"/>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56"/>
          <p:cNvSpPr txBox="1"/>
          <p:nvPr/>
        </p:nvSpPr>
        <p:spPr>
          <a:xfrm>
            <a:off x="342850" y="961975"/>
            <a:ext cx="6270300" cy="352200"/>
          </a:xfrm>
          <a:prstGeom prst="rect">
            <a:avLst/>
          </a:prstGeom>
          <a:noFill/>
          <a:ln>
            <a:noFill/>
          </a:ln>
        </p:spPr>
        <p:txBody>
          <a:bodyPr anchorCtr="0" anchor="t" bIns="0" lIns="0" spcFirstLastPara="1" rIns="228600" wrap="square" tIns="0">
            <a:noAutofit/>
          </a:bodyPr>
          <a:lstStyle/>
          <a:p>
            <a:pPr indent="0" lvl="0" marL="0" rtl="0" algn="l">
              <a:spcBef>
                <a:spcPts val="0"/>
              </a:spcBef>
              <a:spcAft>
                <a:spcPts val="0"/>
              </a:spcAft>
              <a:buNone/>
            </a:pPr>
            <a:r>
              <a:rPr lang="en" sz="2400">
                <a:solidFill>
                  <a:srgbClr val="3C4043"/>
                </a:solidFill>
                <a:latin typeface="Google Sans Medium"/>
                <a:ea typeface="Google Sans Medium"/>
                <a:cs typeface="Google Sans Medium"/>
                <a:sym typeface="Google Sans Medium"/>
              </a:rPr>
              <a:t>Validate </a:t>
            </a:r>
            <a:r>
              <a:rPr lang="en" sz="2400">
                <a:solidFill>
                  <a:srgbClr val="3C4043"/>
                </a:solidFill>
                <a:latin typeface="Google Sans Medium"/>
                <a:ea typeface="Google Sans Medium"/>
                <a:cs typeface="Google Sans Medium"/>
                <a:sym typeface="Google Sans Medium"/>
              </a:rPr>
              <a:t>your assumptions</a:t>
            </a:r>
            <a:endParaRPr b="1" sz="2400">
              <a:solidFill>
                <a:schemeClr val="lt1"/>
              </a:solidFill>
              <a:highlight>
                <a:srgbClr val="4285F4"/>
              </a:highlight>
              <a:latin typeface="Google Sans"/>
              <a:ea typeface="Google Sans"/>
              <a:cs typeface="Google Sans"/>
              <a:sym typeface="Google Sans"/>
            </a:endParaRPr>
          </a:p>
        </p:txBody>
      </p:sp>
      <p:sp>
        <p:nvSpPr>
          <p:cNvPr id="349" name="Google Shape;349;p56"/>
          <p:cNvSpPr txBox="1"/>
          <p:nvPr/>
        </p:nvSpPr>
        <p:spPr>
          <a:xfrm>
            <a:off x="342850" y="1850250"/>
            <a:ext cx="7845000" cy="2148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sz="1500">
                <a:solidFill>
                  <a:schemeClr val="dk1"/>
                </a:solidFill>
                <a:latin typeface="Google Sans"/>
                <a:ea typeface="Google Sans"/>
                <a:cs typeface="Google Sans"/>
                <a:sym typeface="Google Sans"/>
              </a:rPr>
              <a:t>During your market and user research, remember to:</a:t>
            </a:r>
            <a:br>
              <a:rPr lang="en" sz="1500">
                <a:solidFill>
                  <a:schemeClr val="dk1"/>
                </a:solidFill>
                <a:latin typeface="Google Sans"/>
                <a:ea typeface="Google Sans"/>
                <a:cs typeface="Google Sans"/>
                <a:sym typeface="Google Sans"/>
              </a:rPr>
            </a:br>
            <a:endParaRPr sz="1500">
              <a:solidFill>
                <a:schemeClr val="dk1"/>
              </a:solidFill>
              <a:latin typeface="Google Sans"/>
              <a:ea typeface="Google Sans"/>
              <a:cs typeface="Google Sans"/>
              <a:sym typeface="Google Sans"/>
            </a:endParaRPr>
          </a:p>
          <a:p>
            <a:pPr indent="-323850" lvl="0" marL="457200" marR="0" rtl="0" algn="l">
              <a:lnSpc>
                <a:spcPct val="100000"/>
              </a:lnSpc>
              <a:spcBef>
                <a:spcPts val="0"/>
              </a:spcBef>
              <a:spcAft>
                <a:spcPts val="0"/>
              </a:spcAft>
              <a:buClr>
                <a:schemeClr val="dk1"/>
              </a:buClr>
              <a:buSzPts val="1500"/>
              <a:buFont typeface="Google Sans"/>
              <a:buChar char="●"/>
            </a:pPr>
            <a:r>
              <a:rPr b="1" lang="en" sz="1500">
                <a:solidFill>
                  <a:schemeClr val="dk1"/>
                </a:solidFill>
                <a:latin typeface="Google Sans"/>
                <a:ea typeface="Google Sans"/>
                <a:cs typeface="Google Sans"/>
                <a:sym typeface="Google Sans"/>
              </a:rPr>
              <a:t>Document your assumption</a:t>
            </a:r>
            <a:endParaRPr b="1" sz="1500">
              <a:solidFill>
                <a:schemeClr val="dk1"/>
              </a:solidFill>
              <a:latin typeface="Google Sans"/>
              <a:ea typeface="Google Sans"/>
              <a:cs typeface="Google Sans"/>
              <a:sym typeface="Google Sans"/>
            </a:endParaRPr>
          </a:p>
          <a:p>
            <a:pPr indent="-323850" lvl="0" marL="457200" marR="0" rtl="0" algn="l">
              <a:lnSpc>
                <a:spcPct val="100000"/>
              </a:lnSpc>
              <a:spcBef>
                <a:spcPts val="1000"/>
              </a:spcBef>
              <a:spcAft>
                <a:spcPts val="0"/>
              </a:spcAft>
              <a:buClr>
                <a:schemeClr val="dk1"/>
              </a:buClr>
              <a:buSzPts val="1500"/>
              <a:buFont typeface="Google Sans"/>
              <a:buChar char="●"/>
            </a:pPr>
            <a:r>
              <a:rPr b="1" lang="en" sz="1500">
                <a:solidFill>
                  <a:schemeClr val="dk1"/>
                </a:solidFill>
                <a:latin typeface="Google Sans"/>
                <a:ea typeface="Google Sans"/>
                <a:cs typeface="Google Sans"/>
                <a:sym typeface="Google Sans"/>
              </a:rPr>
              <a:t>Revisit during your design phase</a:t>
            </a:r>
            <a:endParaRPr b="1" sz="1500">
              <a:solidFill>
                <a:schemeClr val="dk1"/>
              </a:solidFill>
              <a:latin typeface="Google Sans"/>
              <a:ea typeface="Google Sans"/>
              <a:cs typeface="Google Sans"/>
              <a:sym typeface="Google Sans"/>
            </a:endParaRPr>
          </a:p>
          <a:p>
            <a:pPr indent="-323850" lvl="0" marL="457200" marR="0" rtl="0" algn="l">
              <a:lnSpc>
                <a:spcPct val="100000"/>
              </a:lnSpc>
              <a:spcBef>
                <a:spcPts val="1000"/>
              </a:spcBef>
              <a:spcAft>
                <a:spcPts val="1000"/>
              </a:spcAft>
              <a:buClr>
                <a:schemeClr val="dk1"/>
              </a:buClr>
              <a:buSzPts val="1500"/>
              <a:buFont typeface="Google Sans"/>
              <a:buChar char="●"/>
            </a:pPr>
            <a:r>
              <a:rPr b="1" lang="en" sz="1500">
                <a:solidFill>
                  <a:schemeClr val="dk1"/>
                </a:solidFill>
                <a:latin typeface="Google Sans"/>
                <a:ea typeface="Google Sans"/>
                <a:cs typeface="Google Sans"/>
                <a:sym typeface="Google Sans"/>
              </a:rPr>
              <a:t>Test it out later!</a:t>
            </a:r>
            <a:endParaRPr b="1" sz="1500">
              <a:solidFill>
                <a:schemeClr val="dk1"/>
              </a:solidFill>
              <a:latin typeface="Google Sans"/>
              <a:ea typeface="Google Sans"/>
              <a:cs typeface="Google Sans"/>
              <a:sym typeface="Google Sans"/>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graphicFrame>
        <p:nvGraphicFramePr>
          <p:cNvPr id="354" name="Google Shape;354;p57"/>
          <p:cNvGraphicFramePr/>
          <p:nvPr/>
        </p:nvGraphicFramePr>
        <p:xfrm>
          <a:off x="-143546" y="1413488"/>
          <a:ext cx="3000000" cy="3000000"/>
        </p:xfrm>
        <a:graphic>
          <a:graphicData uri="http://schemas.openxmlformats.org/drawingml/2006/table">
            <a:tbl>
              <a:tblPr>
                <a:noFill/>
                <a:tableStyleId>{BC5C3C89-A911-42F4-A765-CD11A55DA00D}</a:tableStyleId>
              </a:tblPr>
              <a:tblGrid>
                <a:gridCol w="4572000"/>
                <a:gridCol w="4572000"/>
              </a:tblGrid>
              <a:tr h="4134950">
                <a:tc>
                  <a:txBody>
                    <a:bodyPr/>
                    <a:lstStyle/>
                    <a:p>
                      <a:pPr indent="0" lvl="0" marL="177800" rtl="0" algn="l">
                        <a:lnSpc>
                          <a:spcPct val="115000"/>
                        </a:lnSpc>
                        <a:spcBef>
                          <a:spcPts val="0"/>
                        </a:spcBef>
                        <a:spcAft>
                          <a:spcPts val="0"/>
                        </a:spcAft>
                        <a:buNone/>
                      </a:pPr>
                      <a:r>
                        <a:rPr b="1" lang="en" sz="1300">
                          <a:solidFill>
                            <a:srgbClr val="34A853"/>
                          </a:solidFill>
                          <a:latin typeface="Google Sans"/>
                          <a:ea typeface="Google Sans"/>
                          <a:cs typeface="Google Sans"/>
                          <a:sym typeface="Google Sans"/>
                        </a:rPr>
                        <a:t>IMPACT - 60 POINTS</a:t>
                      </a:r>
                      <a:br>
                        <a:rPr b="1" lang="en" sz="900" u="sng">
                          <a:solidFill>
                            <a:srgbClr val="434343"/>
                          </a:solidFill>
                        </a:rPr>
                      </a:br>
                      <a:endParaRPr b="1" sz="900" u="sng">
                        <a:solidFill>
                          <a:srgbClr val="434343"/>
                        </a:solidFill>
                      </a:endParaRPr>
                    </a:p>
                    <a:p>
                      <a:pPr indent="-152400" lvl="0" marL="635000" rtl="0" algn="l">
                        <a:lnSpc>
                          <a:spcPct val="115000"/>
                        </a:lnSpc>
                        <a:spcBef>
                          <a:spcPts val="0"/>
                        </a:spcBef>
                        <a:spcAft>
                          <a:spcPts val="0"/>
                        </a:spcAft>
                        <a:buClr>
                          <a:srgbClr val="434343"/>
                        </a:buClr>
                        <a:buSzPts val="1000"/>
                        <a:buFont typeface="Google Sans"/>
                        <a:buAutoNum type="arabicPeriod"/>
                      </a:pPr>
                      <a:r>
                        <a:rPr lang="en" sz="1000">
                          <a:solidFill>
                            <a:srgbClr val="434343"/>
                          </a:solidFill>
                        </a:rPr>
                        <a:t>Does the entry establish a clear challenge focused on one or more of the United Nations 17 Sustainable Development Goals? Is it explained in a clear manner with specific Sustainable Development Goal targets they are looking to solve for? </a:t>
                      </a:r>
                      <a:r>
                        <a:rPr b="1" lang="en" sz="1000">
                          <a:solidFill>
                            <a:srgbClr val="434343"/>
                          </a:solidFill>
                        </a:rPr>
                        <a:t>[10]</a:t>
                      </a:r>
                      <a:br>
                        <a:rPr b="1" lang="en" sz="1000">
                          <a:solidFill>
                            <a:srgbClr val="434343"/>
                          </a:solidFill>
                        </a:rPr>
                      </a:br>
                      <a:endParaRPr b="1" sz="1000">
                        <a:solidFill>
                          <a:srgbClr val="434343"/>
                        </a:solidFill>
                      </a:endParaRPr>
                    </a:p>
                    <a:p>
                      <a:pPr indent="-152400" lvl="0" marL="635000" rtl="0" algn="l">
                        <a:lnSpc>
                          <a:spcPct val="115000"/>
                        </a:lnSpc>
                        <a:spcBef>
                          <a:spcPts val="0"/>
                        </a:spcBef>
                        <a:spcAft>
                          <a:spcPts val="0"/>
                        </a:spcAft>
                        <a:buClr>
                          <a:srgbClr val="434343"/>
                        </a:buClr>
                        <a:buSzPts val="1000"/>
                        <a:buFont typeface="Google Sans"/>
                        <a:buAutoNum type="arabicPeriod"/>
                      </a:pPr>
                      <a:r>
                        <a:rPr lang="en" sz="1000">
                          <a:solidFill>
                            <a:srgbClr val="434343"/>
                          </a:solidFill>
                        </a:rPr>
                        <a:t>How effectively does the solution address the challenge identified by the team? </a:t>
                      </a:r>
                      <a:r>
                        <a:rPr b="1" lang="en" sz="1000">
                          <a:solidFill>
                            <a:srgbClr val="434343"/>
                          </a:solidFill>
                        </a:rPr>
                        <a:t>[20]</a:t>
                      </a:r>
                      <a:br>
                        <a:rPr b="1" lang="en" sz="1000">
                          <a:solidFill>
                            <a:srgbClr val="434343"/>
                          </a:solidFill>
                        </a:rPr>
                      </a:br>
                      <a:endParaRPr sz="1000">
                        <a:solidFill>
                          <a:srgbClr val="434343"/>
                        </a:solidFill>
                      </a:endParaRPr>
                    </a:p>
                    <a:p>
                      <a:pPr indent="-152400" lvl="0" marL="635000" rtl="0" algn="l">
                        <a:lnSpc>
                          <a:spcPct val="115000"/>
                        </a:lnSpc>
                        <a:spcBef>
                          <a:spcPts val="0"/>
                        </a:spcBef>
                        <a:spcAft>
                          <a:spcPts val="0"/>
                        </a:spcAft>
                        <a:buClr>
                          <a:srgbClr val="434343"/>
                        </a:buClr>
                        <a:buSzPts val="1000"/>
                        <a:buFont typeface="Google Sans"/>
                        <a:buAutoNum type="arabicPeriod"/>
                      </a:pPr>
                      <a:r>
                        <a:rPr lang="en" sz="1000">
                          <a:solidFill>
                            <a:srgbClr val="434343"/>
                          </a:solidFill>
                        </a:rPr>
                        <a:t>Is there evidence of a next step? Does the team display a plan for future extension if they were to continue? </a:t>
                      </a:r>
                      <a:r>
                        <a:rPr b="1" lang="en" sz="1000">
                          <a:solidFill>
                            <a:srgbClr val="434343"/>
                          </a:solidFill>
                        </a:rPr>
                        <a:t>[10]</a:t>
                      </a:r>
                      <a:br>
                        <a:rPr b="1" lang="en" sz="1000">
                          <a:solidFill>
                            <a:srgbClr val="434343"/>
                          </a:solidFill>
                        </a:rPr>
                      </a:br>
                      <a:endParaRPr sz="1000">
                        <a:solidFill>
                          <a:srgbClr val="434343"/>
                        </a:solidFill>
                      </a:endParaRPr>
                    </a:p>
                    <a:p>
                      <a:pPr indent="-152400" lvl="0" marL="635000" rtl="0" algn="l">
                        <a:lnSpc>
                          <a:spcPct val="115000"/>
                        </a:lnSpc>
                        <a:spcBef>
                          <a:spcPts val="0"/>
                        </a:spcBef>
                        <a:spcAft>
                          <a:spcPts val="0"/>
                        </a:spcAft>
                        <a:buClr>
                          <a:srgbClr val="434343"/>
                        </a:buClr>
                        <a:buSzPts val="1000"/>
                        <a:buFont typeface="Google Sans"/>
                        <a:buAutoNum type="arabicPeriod"/>
                      </a:pPr>
                      <a:r>
                        <a:rPr lang="en" sz="1000">
                          <a:solidFill>
                            <a:srgbClr val="434343"/>
                          </a:solidFill>
                          <a:highlight>
                            <a:srgbClr val="FFFF00"/>
                          </a:highlight>
                        </a:rPr>
                        <a:t>Is there evidence that the solution has been thoroughly tested with real users? </a:t>
                      </a:r>
                      <a:r>
                        <a:rPr b="1" lang="en" sz="1000">
                          <a:solidFill>
                            <a:srgbClr val="434343"/>
                          </a:solidFill>
                          <a:highlight>
                            <a:srgbClr val="FFFF00"/>
                          </a:highlight>
                        </a:rPr>
                        <a:t>[10]</a:t>
                      </a:r>
                      <a:br>
                        <a:rPr b="1" lang="en" sz="1000">
                          <a:solidFill>
                            <a:srgbClr val="434343"/>
                          </a:solidFill>
                        </a:rPr>
                      </a:br>
                      <a:endParaRPr sz="1000">
                        <a:solidFill>
                          <a:srgbClr val="434343"/>
                        </a:solidFill>
                      </a:endParaRPr>
                    </a:p>
                    <a:p>
                      <a:pPr indent="-152400" lvl="0" marL="635000" rtl="0" algn="l">
                        <a:lnSpc>
                          <a:spcPct val="115000"/>
                        </a:lnSpc>
                        <a:spcBef>
                          <a:spcPts val="0"/>
                        </a:spcBef>
                        <a:spcAft>
                          <a:spcPts val="0"/>
                        </a:spcAft>
                        <a:buClr>
                          <a:srgbClr val="434343"/>
                        </a:buClr>
                        <a:buSzPts val="1000"/>
                        <a:buFont typeface="Google Sans"/>
                        <a:buAutoNum type="arabicPeriod"/>
                      </a:pPr>
                      <a:r>
                        <a:rPr lang="en" sz="1000">
                          <a:solidFill>
                            <a:srgbClr val="434343"/>
                          </a:solidFill>
                          <a:highlight>
                            <a:srgbClr val="FFFF00"/>
                          </a:highlight>
                        </a:rPr>
                        <a:t>Is there evidence that the solution was iterated upon based on user feedback? </a:t>
                      </a:r>
                      <a:r>
                        <a:rPr b="1" lang="en" sz="1000">
                          <a:solidFill>
                            <a:srgbClr val="434343"/>
                          </a:solidFill>
                          <a:highlight>
                            <a:srgbClr val="FFFF00"/>
                          </a:highlight>
                        </a:rPr>
                        <a:t>[10]</a:t>
                      </a:r>
                      <a:endParaRPr sz="1000">
                        <a:solidFill>
                          <a:srgbClr val="434343"/>
                        </a:solidFill>
                        <a:highlight>
                          <a:srgbClr val="FFFF00"/>
                        </a:highlight>
                      </a:endParaRPr>
                    </a:p>
                  </a:txBody>
                  <a:tcPr marT="182875" marB="274300" marR="274300" marL="274300">
                    <a:lnL cap="flat" cmpd="sng" w="9525">
                      <a:solidFill>
                        <a:srgbClr val="B7B7B7">
                          <a:alpha val="0"/>
                        </a:srgbClr>
                      </a:solidFill>
                      <a:prstDash val="solid"/>
                      <a:round/>
                      <a:headEnd len="sm" w="sm" type="none"/>
                      <a:tailEnd len="sm" w="sm" type="none"/>
                    </a:lnL>
                    <a:lnR cap="flat" cmpd="sng" w="9525">
                      <a:solidFill>
                        <a:srgbClr val="B7B7B7"/>
                      </a:solidFill>
                      <a:prstDash val="dot"/>
                      <a:round/>
                      <a:headEnd len="sm" w="sm" type="none"/>
                      <a:tailEnd len="sm" w="sm" type="none"/>
                    </a:lnR>
                    <a:lnT cap="flat" cmpd="sng" w="9525">
                      <a:solidFill>
                        <a:srgbClr val="B7B7B7">
                          <a:alpha val="0"/>
                        </a:srgbClr>
                      </a:solidFill>
                      <a:prstDash val="solid"/>
                      <a:round/>
                      <a:headEnd len="sm" w="sm" type="none"/>
                      <a:tailEnd len="sm" w="sm" type="none"/>
                    </a:lnT>
                    <a:lnB cap="flat" cmpd="sng" w="9525">
                      <a:solidFill>
                        <a:srgbClr val="B7B7B7">
                          <a:alpha val="0"/>
                        </a:srgbClr>
                      </a:solidFill>
                      <a:prstDash val="solid"/>
                      <a:round/>
                      <a:headEnd len="sm" w="sm" type="none"/>
                      <a:tailEnd len="sm" w="sm" type="none"/>
                    </a:lnB>
                  </a:tcPr>
                </a:tc>
                <a:tc>
                  <a:txBody>
                    <a:bodyPr/>
                    <a:lstStyle/>
                    <a:p>
                      <a:pPr indent="0" lvl="0" marL="177800" rtl="0" algn="l">
                        <a:lnSpc>
                          <a:spcPct val="115000"/>
                        </a:lnSpc>
                        <a:spcBef>
                          <a:spcPts val="0"/>
                        </a:spcBef>
                        <a:spcAft>
                          <a:spcPts val="0"/>
                        </a:spcAft>
                        <a:buNone/>
                      </a:pPr>
                      <a:r>
                        <a:rPr b="1" lang="en" sz="1300">
                          <a:solidFill>
                            <a:srgbClr val="34A853"/>
                          </a:solidFill>
                          <a:latin typeface="Google Sans"/>
                          <a:ea typeface="Google Sans"/>
                          <a:cs typeface="Google Sans"/>
                          <a:sym typeface="Google Sans"/>
                        </a:rPr>
                        <a:t>TECHNOLOGY - 40 POINTS</a:t>
                      </a:r>
                      <a:br>
                        <a:rPr b="1" lang="en" sz="900" u="sng">
                          <a:solidFill>
                            <a:srgbClr val="434343"/>
                          </a:solidFill>
                        </a:rPr>
                      </a:br>
                      <a:endParaRPr b="1" sz="1000" u="sng">
                        <a:solidFill>
                          <a:srgbClr val="434343"/>
                        </a:solidFill>
                      </a:endParaRPr>
                    </a:p>
                    <a:p>
                      <a:pPr indent="-152400" lvl="0" marL="635000" rtl="0" algn="l">
                        <a:lnSpc>
                          <a:spcPct val="115000"/>
                        </a:lnSpc>
                        <a:spcBef>
                          <a:spcPts val="0"/>
                        </a:spcBef>
                        <a:spcAft>
                          <a:spcPts val="0"/>
                        </a:spcAft>
                        <a:buClr>
                          <a:srgbClr val="434343"/>
                        </a:buClr>
                        <a:buSzPts val="1000"/>
                        <a:buFont typeface="Google Sans"/>
                        <a:buAutoNum type="arabicPeriod"/>
                      </a:pPr>
                      <a:r>
                        <a:rPr lang="en" sz="1000">
                          <a:solidFill>
                            <a:srgbClr val="434343"/>
                          </a:solidFill>
                        </a:rPr>
                        <a:t>Does the solution implement all the technical components needed to solve the challenge? </a:t>
                      </a:r>
                      <a:r>
                        <a:rPr b="1" lang="en" sz="1000">
                          <a:solidFill>
                            <a:srgbClr val="434343"/>
                          </a:solidFill>
                        </a:rPr>
                        <a:t>[10]</a:t>
                      </a:r>
                      <a:br>
                        <a:rPr b="1" lang="en" sz="1000">
                          <a:solidFill>
                            <a:srgbClr val="434343"/>
                          </a:solidFill>
                        </a:rPr>
                      </a:br>
                      <a:endParaRPr sz="1000">
                        <a:solidFill>
                          <a:srgbClr val="434343"/>
                        </a:solidFill>
                      </a:endParaRPr>
                    </a:p>
                    <a:p>
                      <a:pPr indent="-152400" lvl="0" marL="635000" rtl="0" algn="l">
                        <a:lnSpc>
                          <a:spcPct val="115000"/>
                        </a:lnSpc>
                        <a:spcBef>
                          <a:spcPts val="0"/>
                        </a:spcBef>
                        <a:spcAft>
                          <a:spcPts val="0"/>
                        </a:spcAft>
                        <a:buClr>
                          <a:srgbClr val="434343"/>
                        </a:buClr>
                        <a:buSzPts val="1000"/>
                        <a:buFont typeface="Google Sans"/>
                        <a:buAutoNum type="arabicPeriod"/>
                      </a:pPr>
                      <a:r>
                        <a:rPr lang="en" sz="1000">
                          <a:solidFill>
                            <a:srgbClr val="434343"/>
                          </a:solidFill>
                        </a:rPr>
                        <a:t>Has the team clearly explained what Google technology they used, why and included guidance on how to run their code?  </a:t>
                      </a:r>
                      <a:r>
                        <a:rPr b="1" lang="en" sz="1000">
                          <a:solidFill>
                            <a:srgbClr val="434343"/>
                          </a:solidFill>
                        </a:rPr>
                        <a:t>[10]</a:t>
                      </a:r>
                      <a:br>
                        <a:rPr b="1" lang="en" sz="1000">
                          <a:solidFill>
                            <a:srgbClr val="434343"/>
                          </a:solidFill>
                        </a:rPr>
                      </a:br>
                      <a:endParaRPr sz="1000">
                        <a:solidFill>
                          <a:srgbClr val="434343"/>
                        </a:solidFill>
                      </a:endParaRPr>
                    </a:p>
                    <a:p>
                      <a:pPr indent="-152400" lvl="0" marL="635000" rtl="0" algn="l">
                        <a:lnSpc>
                          <a:spcPct val="115000"/>
                        </a:lnSpc>
                        <a:spcBef>
                          <a:spcPts val="0"/>
                        </a:spcBef>
                        <a:spcAft>
                          <a:spcPts val="0"/>
                        </a:spcAft>
                        <a:buClr>
                          <a:srgbClr val="434343"/>
                        </a:buClr>
                        <a:buSzPts val="1000"/>
                        <a:buFont typeface="Google Sans"/>
                        <a:buAutoNum type="arabicPeriod"/>
                      </a:pPr>
                      <a:r>
                        <a:rPr lang="en" sz="1000">
                          <a:solidFill>
                            <a:srgbClr val="434343"/>
                          </a:solidFill>
                        </a:rPr>
                        <a:t>Does the video demonstration show the working solution and how a user will interact with the solution? Does the demonstration highlight how the Google technologies are implemented and also mention the value the technology provides the users? </a:t>
                      </a:r>
                      <a:r>
                        <a:rPr b="1" lang="en" sz="1000">
                          <a:solidFill>
                            <a:srgbClr val="434343"/>
                          </a:solidFill>
                        </a:rPr>
                        <a:t>[10]</a:t>
                      </a:r>
                      <a:br>
                        <a:rPr b="1" lang="en" sz="1000">
                          <a:solidFill>
                            <a:srgbClr val="434343"/>
                          </a:solidFill>
                        </a:rPr>
                      </a:br>
                      <a:endParaRPr sz="1000">
                        <a:solidFill>
                          <a:srgbClr val="434343"/>
                        </a:solidFill>
                      </a:endParaRPr>
                    </a:p>
                    <a:p>
                      <a:pPr indent="-152400" lvl="0" marL="635000" rtl="0" algn="l">
                        <a:lnSpc>
                          <a:spcPct val="115000"/>
                        </a:lnSpc>
                        <a:spcBef>
                          <a:spcPts val="0"/>
                        </a:spcBef>
                        <a:spcAft>
                          <a:spcPts val="0"/>
                        </a:spcAft>
                        <a:buClr>
                          <a:srgbClr val="434343"/>
                        </a:buClr>
                        <a:buSzPts val="1000"/>
                        <a:buFont typeface="Google Sans"/>
                        <a:buAutoNum type="arabicPeriod"/>
                      </a:pPr>
                      <a:r>
                        <a:rPr lang="en" sz="1000">
                          <a:solidFill>
                            <a:srgbClr val="434343"/>
                          </a:solidFill>
                        </a:rPr>
                        <a:t>Has the team made effective product and technical decisions for their solution? </a:t>
                      </a:r>
                      <a:r>
                        <a:rPr b="1" lang="en" sz="1000">
                          <a:solidFill>
                            <a:srgbClr val="434343"/>
                          </a:solidFill>
                        </a:rPr>
                        <a:t>[10]</a:t>
                      </a:r>
                      <a:endParaRPr sz="1000">
                        <a:solidFill>
                          <a:srgbClr val="434343"/>
                        </a:solidFill>
                      </a:endParaRPr>
                    </a:p>
                  </a:txBody>
                  <a:tcPr marT="182875" marB="274300" marR="274300" marL="274300">
                    <a:lnL cap="flat" cmpd="sng" w="9525">
                      <a:solidFill>
                        <a:srgbClr val="B7B7B7"/>
                      </a:solidFill>
                      <a:prstDash val="dot"/>
                      <a:round/>
                      <a:headEnd len="sm" w="sm" type="none"/>
                      <a:tailEnd len="sm" w="sm" type="none"/>
                    </a:lnL>
                    <a:lnR cap="flat" cmpd="sng" w="9525">
                      <a:solidFill>
                        <a:srgbClr val="B7B7B7">
                          <a:alpha val="0"/>
                        </a:srgbClr>
                      </a:solidFill>
                      <a:prstDash val="solid"/>
                      <a:round/>
                      <a:headEnd len="sm" w="sm" type="none"/>
                      <a:tailEnd len="sm" w="sm" type="none"/>
                    </a:lnR>
                    <a:lnT cap="flat" cmpd="sng" w="9525">
                      <a:solidFill>
                        <a:srgbClr val="B7B7B7">
                          <a:alpha val="0"/>
                        </a:srgbClr>
                      </a:solidFill>
                      <a:prstDash val="solid"/>
                      <a:round/>
                      <a:headEnd len="sm" w="sm" type="none"/>
                      <a:tailEnd len="sm" w="sm" type="none"/>
                    </a:lnT>
                    <a:lnB cap="flat" cmpd="sng" w="9525">
                      <a:solidFill>
                        <a:srgbClr val="B7B7B7">
                          <a:alpha val="0"/>
                        </a:srgbClr>
                      </a:solidFill>
                      <a:prstDash val="solid"/>
                      <a:round/>
                      <a:headEnd len="sm" w="sm" type="none"/>
                      <a:tailEnd len="sm" w="sm" type="none"/>
                    </a:lnB>
                  </a:tcPr>
                </a:tc>
              </a:tr>
            </a:tbl>
          </a:graphicData>
        </a:graphic>
      </p:graphicFrame>
      <p:sp>
        <p:nvSpPr>
          <p:cNvPr id="355" name="Google Shape;355;p57"/>
          <p:cNvSpPr txBox="1"/>
          <p:nvPr/>
        </p:nvSpPr>
        <p:spPr>
          <a:xfrm>
            <a:off x="265500" y="1087400"/>
            <a:ext cx="8613000" cy="38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latin typeface="Google Sans"/>
                <a:ea typeface="Google Sans"/>
                <a:cs typeface="Google Sans"/>
                <a:sym typeface="Google Sans"/>
              </a:rPr>
              <a:t>A panel of Google judges will evaluate your project using this scoring system:</a:t>
            </a:r>
            <a:endParaRPr sz="1300">
              <a:latin typeface="Google Sans"/>
              <a:ea typeface="Google Sans"/>
              <a:cs typeface="Google Sans"/>
              <a:sym typeface="Google Sans"/>
            </a:endParaRPr>
          </a:p>
        </p:txBody>
      </p:sp>
      <p:sp>
        <p:nvSpPr>
          <p:cNvPr id="356" name="Google Shape;356;p57"/>
          <p:cNvSpPr txBox="1"/>
          <p:nvPr/>
        </p:nvSpPr>
        <p:spPr>
          <a:xfrm>
            <a:off x="336600" y="529750"/>
            <a:ext cx="8470800" cy="432900"/>
          </a:xfrm>
          <a:prstGeom prst="rect">
            <a:avLst/>
          </a:prstGeom>
          <a:noFill/>
          <a:ln>
            <a:noFill/>
          </a:ln>
        </p:spPr>
        <p:txBody>
          <a:bodyPr anchorCtr="0" anchor="b" bIns="0" lIns="0" spcFirstLastPara="1" rIns="228600" wrap="square" tIns="0">
            <a:noAutofit/>
          </a:bodyPr>
          <a:lstStyle/>
          <a:p>
            <a:pPr indent="0" lvl="0" marL="0" rtl="0" algn="l">
              <a:spcBef>
                <a:spcPts val="0"/>
              </a:spcBef>
              <a:spcAft>
                <a:spcPts val="0"/>
              </a:spcAft>
              <a:buNone/>
            </a:pPr>
            <a:r>
              <a:rPr b="1" lang="en" sz="2800">
                <a:latin typeface="Google Sans"/>
                <a:ea typeface="Google Sans"/>
                <a:cs typeface="Google Sans"/>
                <a:sym typeface="Google Sans"/>
              </a:rPr>
              <a:t>Judging criteria</a:t>
            </a:r>
            <a:endParaRPr b="1" sz="2800">
              <a:latin typeface="Google Sans"/>
              <a:ea typeface="Google Sans"/>
              <a:cs typeface="Google Sans"/>
              <a:sym typeface="Google San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22"/>
          <p:cNvSpPr txBox="1"/>
          <p:nvPr/>
        </p:nvSpPr>
        <p:spPr>
          <a:xfrm>
            <a:off x="234920" y="1219650"/>
            <a:ext cx="4337100" cy="434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latin typeface="Google Sans"/>
                <a:ea typeface="Google Sans"/>
                <a:cs typeface="Google Sans"/>
                <a:sym typeface="Google Sans"/>
              </a:rPr>
              <a:t>Introductions!</a:t>
            </a:r>
            <a:endParaRPr sz="1600">
              <a:latin typeface="Google Sans"/>
              <a:ea typeface="Google Sans"/>
              <a:cs typeface="Google Sans"/>
              <a:sym typeface="Google Sans"/>
            </a:endParaRPr>
          </a:p>
        </p:txBody>
      </p:sp>
      <p:sp>
        <p:nvSpPr>
          <p:cNvPr id="109" name="Google Shape;109;p22"/>
          <p:cNvSpPr txBox="1"/>
          <p:nvPr/>
        </p:nvSpPr>
        <p:spPr>
          <a:xfrm>
            <a:off x="302293" y="704800"/>
            <a:ext cx="8470800" cy="432900"/>
          </a:xfrm>
          <a:prstGeom prst="rect">
            <a:avLst/>
          </a:prstGeom>
          <a:noFill/>
          <a:ln>
            <a:noFill/>
          </a:ln>
        </p:spPr>
        <p:txBody>
          <a:bodyPr anchorCtr="0" anchor="b" bIns="0" lIns="0" spcFirstLastPara="1" rIns="228600" wrap="square" tIns="0">
            <a:noAutofit/>
          </a:bodyPr>
          <a:lstStyle/>
          <a:p>
            <a:pPr indent="0" lvl="0" marL="0" rtl="0" algn="l">
              <a:spcBef>
                <a:spcPts val="0"/>
              </a:spcBef>
              <a:spcAft>
                <a:spcPts val="0"/>
              </a:spcAft>
              <a:buNone/>
            </a:pPr>
            <a:r>
              <a:rPr b="1" lang="en" sz="2400">
                <a:latin typeface="Google Sans"/>
                <a:ea typeface="Google Sans"/>
                <a:cs typeface="Google Sans"/>
                <a:sym typeface="Google Sans"/>
              </a:rPr>
              <a:t>Speakers</a:t>
            </a:r>
            <a:endParaRPr b="1" sz="2400">
              <a:latin typeface="Google Sans"/>
              <a:ea typeface="Google Sans"/>
              <a:cs typeface="Google Sans"/>
              <a:sym typeface="Google Sans"/>
            </a:endParaRPr>
          </a:p>
        </p:txBody>
      </p:sp>
      <p:pic>
        <p:nvPicPr>
          <p:cNvPr id="110" name="Google Shape;110;p22"/>
          <p:cNvPicPr preferRelativeResize="0"/>
          <p:nvPr/>
        </p:nvPicPr>
        <p:blipFill rotWithShape="1">
          <a:blip r:embed="rId3">
            <a:alphaModFix/>
          </a:blip>
          <a:srcRect b="9800" l="-15340" r="15339" t="-9800"/>
          <a:stretch/>
        </p:blipFill>
        <p:spPr>
          <a:xfrm>
            <a:off x="5876450" y="3305500"/>
            <a:ext cx="3267548" cy="1838000"/>
          </a:xfrm>
          <a:prstGeom prst="rect">
            <a:avLst/>
          </a:prstGeom>
          <a:noFill/>
          <a:ln>
            <a:noFill/>
          </a:ln>
        </p:spPr>
      </p:pic>
      <p:sp>
        <p:nvSpPr>
          <p:cNvPr id="111" name="Google Shape;111;p22"/>
          <p:cNvSpPr txBox="1"/>
          <p:nvPr/>
        </p:nvSpPr>
        <p:spPr>
          <a:xfrm>
            <a:off x="259857" y="2984977"/>
            <a:ext cx="2414100" cy="193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a:solidFill>
                <a:srgbClr val="434343"/>
              </a:solidFill>
              <a:latin typeface="Google Sans"/>
              <a:ea typeface="Google Sans"/>
              <a:cs typeface="Google Sans"/>
              <a:sym typeface="Google Sans"/>
            </a:endParaRPr>
          </a:p>
          <a:p>
            <a:pPr indent="0" lvl="0" marL="0" rtl="0" algn="ctr">
              <a:lnSpc>
                <a:spcPct val="115000"/>
              </a:lnSpc>
              <a:spcBef>
                <a:spcPts val="0"/>
              </a:spcBef>
              <a:spcAft>
                <a:spcPts val="0"/>
              </a:spcAft>
              <a:buClr>
                <a:schemeClr val="dk1"/>
              </a:buClr>
              <a:buSzPts val="1100"/>
              <a:buFont typeface="Arial"/>
              <a:buNone/>
            </a:pPr>
            <a:r>
              <a:rPr b="1" lang="en">
                <a:solidFill>
                  <a:srgbClr val="434343"/>
                </a:solidFill>
                <a:latin typeface="Google Sans"/>
                <a:ea typeface="Google Sans"/>
                <a:cs typeface="Google Sans"/>
                <a:sym typeface="Google Sans"/>
              </a:rPr>
              <a:t>Evelyn Le</a:t>
            </a:r>
            <a:br>
              <a:rPr b="1" lang="en">
                <a:solidFill>
                  <a:srgbClr val="434343"/>
                </a:solidFill>
                <a:latin typeface="Google Sans"/>
                <a:ea typeface="Google Sans"/>
                <a:cs typeface="Google Sans"/>
                <a:sym typeface="Google Sans"/>
              </a:rPr>
            </a:br>
            <a:r>
              <a:rPr lang="en" sz="1200">
                <a:solidFill>
                  <a:srgbClr val="434343"/>
                </a:solidFill>
                <a:latin typeface="Google Sans"/>
                <a:ea typeface="Google Sans"/>
                <a:cs typeface="Google Sans"/>
                <a:sym typeface="Google Sans"/>
              </a:rPr>
              <a:t>DSC Lead</a:t>
            </a:r>
            <a:endParaRPr b="1">
              <a:solidFill>
                <a:srgbClr val="434343"/>
              </a:solidFill>
              <a:latin typeface="Google Sans"/>
              <a:ea typeface="Google Sans"/>
              <a:cs typeface="Google Sans"/>
              <a:sym typeface="Google Sans"/>
            </a:endParaRPr>
          </a:p>
          <a:p>
            <a:pPr indent="0" lvl="0" marL="0" rtl="0" algn="ctr">
              <a:lnSpc>
                <a:spcPct val="115000"/>
              </a:lnSpc>
              <a:spcBef>
                <a:spcPts val="0"/>
              </a:spcBef>
              <a:spcAft>
                <a:spcPts val="0"/>
              </a:spcAft>
              <a:buClr>
                <a:schemeClr val="dk1"/>
              </a:buClr>
              <a:buSzPts val="1100"/>
              <a:buFont typeface="Arial"/>
              <a:buNone/>
            </a:pPr>
            <a:r>
              <a:rPr lang="en" sz="1200">
                <a:solidFill>
                  <a:srgbClr val="434343"/>
                </a:solidFill>
                <a:latin typeface="Google Sans"/>
                <a:ea typeface="Google Sans"/>
                <a:cs typeface="Google Sans"/>
                <a:sym typeface="Google Sans"/>
              </a:rPr>
              <a:t>University of Texas - Dallas</a:t>
            </a:r>
            <a:endParaRPr sz="1200">
              <a:solidFill>
                <a:srgbClr val="434343"/>
              </a:solidFill>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br>
              <a:rPr lang="en" sz="1200">
                <a:solidFill>
                  <a:srgbClr val="434343"/>
                </a:solidFill>
                <a:latin typeface="Google Sans"/>
                <a:ea typeface="Google Sans"/>
                <a:cs typeface="Google Sans"/>
                <a:sym typeface="Google Sans"/>
              </a:rPr>
            </a:br>
            <a:endParaRPr b="1" sz="1200">
              <a:solidFill>
                <a:srgbClr val="434343"/>
              </a:solidFill>
              <a:latin typeface="Google Sans"/>
              <a:ea typeface="Google Sans"/>
              <a:cs typeface="Google Sans"/>
              <a:sym typeface="Google Sans"/>
            </a:endParaRPr>
          </a:p>
          <a:p>
            <a:pPr indent="0" lvl="0" marL="0" rtl="0" algn="ctr">
              <a:lnSpc>
                <a:spcPct val="115000"/>
              </a:lnSpc>
              <a:spcBef>
                <a:spcPts val="1600"/>
              </a:spcBef>
              <a:spcAft>
                <a:spcPts val="400"/>
              </a:spcAft>
              <a:buNone/>
            </a:pPr>
            <a:r>
              <a:t/>
            </a:r>
            <a:endParaRPr b="1">
              <a:solidFill>
                <a:srgbClr val="434343"/>
              </a:solidFill>
            </a:endParaRPr>
          </a:p>
        </p:txBody>
      </p:sp>
      <p:sp>
        <p:nvSpPr>
          <p:cNvPr id="112" name="Google Shape;112;p22"/>
          <p:cNvSpPr txBox="1"/>
          <p:nvPr/>
        </p:nvSpPr>
        <p:spPr>
          <a:xfrm>
            <a:off x="5694650" y="2984975"/>
            <a:ext cx="2298600" cy="1069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t/>
            </a:r>
            <a:endParaRPr b="1">
              <a:solidFill>
                <a:srgbClr val="434343"/>
              </a:solidFill>
              <a:latin typeface="Google Sans"/>
              <a:ea typeface="Google Sans"/>
              <a:cs typeface="Google Sans"/>
              <a:sym typeface="Google Sans"/>
            </a:endParaRPr>
          </a:p>
          <a:p>
            <a:pPr indent="0" lvl="0" marL="0" rtl="0" algn="ctr">
              <a:lnSpc>
                <a:spcPct val="115000"/>
              </a:lnSpc>
              <a:spcBef>
                <a:spcPts val="0"/>
              </a:spcBef>
              <a:spcAft>
                <a:spcPts val="0"/>
              </a:spcAft>
              <a:buClr>
                <a:schemeClr val="dk1"/>
              </a:buClr>
              <a:buSzPts val="1100"/>
              <a:buFont typeface="Arial"/>
              <a:buNone/>
            </a:pPr>
            <a:r>
              <a:rPr b="1" lang="en">
                <a:solidFill>
                  <a:srgbClr val="434343"/>
                </a:solidFill>
                <a:latin typeface="Google Sans"/>
                <a:ea typeface="Google Sans"/>
                <a:cs typeface="Google Sans"/>
                <a:sym typeface="Google Sans"/>
              </a:rPr>
              <a:t>Erin Tan</a:t>
            </a:r>
            <a:br>
              <a:rPr b="1" lang="en">
                <a:solidFill>
                  <a:srgbClr val="434343"/>
                </a:solidFill>
                <a:latin typeface="Google Sans"/>
                <a:ea typeface="Google Sans"/>
                <a:cs typeface="Google Sans"/>
                <a:sym typeface="Google Sans"/>
              </a:rPr>
            </a:br>
            <a:r>
              <a:rPr lang="en" sz="1200">
                <a:solidFill>
                  <a:srgbClr val="434343"/>
                </a:solidFill>
                <a:latin typeface="Google Sans"/>
                <a:ea typeface="Google Sans"/>
                <a:cs typeface="Google Sans"/>
                <a:sym typeface="Google Sans"/>
              </a:rPr>
              <a:t>DSC Lead</a:t>
            </a:r>
            <a:endParaRPr b="1">
              <a:solidFill>
                <a:srgbClr val="434343"/>
              </a:solidFill>
              <a:latin typeface="Google Sans"/>
              <a:ea typeface="Google Sans"/>
              <a:cs typeface="Google Sans"/>
              <a:sym typeface="Google Sans"/>
            </a:endParaRPr>
          </a:p>
          <a:p>
            <a:pPr indent="0" lvl="0" marL="0" rtl="0" algn="ctr">
              <a:lnSpc>
                <a:spcPct val="115000"/>
              </a:lnSpc>
              <a:spcBef>
                <a:spcPts val="0"/>
              </a:spcBef>
              <a:spcAft>
                <a:spcPts val="0"/>
              </a:spcAft>
              <a:buNone/>
            </a:pPr>
            <a:r>
              <a:rPr lang="en" sz="1200">
                <a:solidFill>
                  <a:srgbClr val="434343"/>
                </a:solidFill>
                <a:latin typeface="Google Sans"/>
                <a:ea typeface="Google Sans"/>
                <a:cs typeface="Google Sans"/>
                <a:sym typeface="Google Sans"/>
              </a:rPr>
              <a:t>Mt. San Antonio College</a:t>
            </a:r>
            <a:endParaRPr b="1">
              <a:solidFill>
                <a:srgbClr val="434343"/>
              </a:solidFill>
              <a:latin typeface="Google Sans"/>
              <a:ea typeface="Google Sans"/>
              <a:cs typeface="Google Sans"/>
              <a:sym typeface="Google Sans"/>
            </a:endParaRPr>
          </a:p>
        </p:txBody>
      </p:sp>
      <p:sp>
        <p:nvSpPr>
          <p:cNvPr id="113" name="Google Shape;113;p22"/>
          <p:cNvSpPr/>
          <p:nvPr/>
        </p:nvSpPr>
        <p:spPr>
          <a:xfrm>
            <a:off x="1019150" y="2124000"/>
            <a:ext cx="895500" cy="895500"/>
          </a:xfrm>
          <a:prstGeom prst="ellipse">
            <a:avLst/>
          </a:prstGeom>
          <a:solidFill>
            <a:srgbClr val="1A7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22"/>
          <p:cNvSpPr/>
          <p:nvPr/>
        </p:nvSpPr>
        <p:spPr>
          <a:xfrm>
            <a:off x="3736550" y="1971600"/>
            <a:ext cx="895500" cy="895500"/>
          </a:xfrm>
          <a:prstGeom prst="ellipse">
            <a:avLst/>
          </a:prstGeom>
          <a:solidFill>
            <a:srgbClr val="1A7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22"/>
          <p:cNvSpPr/>
          <p:nvPr/>
        </p:nvSpPr>
        <p:spPr>
          <a:xfrm>
            <a:off x="6396200" y="1971600"/>
            <a:ext cx="895500" cy="895500"/>
          </a:xfrm>
          <a:prstGeom prst="ellipse">
            <a:avLst/>
          </a:prstGeom>
          <a:solidFill>
            <a:srgbClr val="1A7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6" name="Google Shape;116;p22"/>
          <p:cNvPicPr preferRelativeResize="0"/>
          <p:nvPr/>
        </p:nvPicPr>
        <p:blipFill rotWithShape="1">
          <a:blip r:embed="rId4">
            <a:alphaModFix/>
          </a:blip>
          <a:srcRect b="0" l="1219" r="1219" t="0"/>
          <a:stretch/>
        </p:blipFill>
        <p:spPr>
          <a:xfrm>
            <a:off x="692575" y="1645025"/>
            <a:ext cx="1548650" cy="1548650"/>
          </a:xfrm>
          <a:prstGeom prst="rect">
            <a:avLst/>
          </a:prstGeom>
          <a:noFill/>
          <a:ln>
            <a:noFill/>
          </a:ln>
        </p:spPr>
      </p:pic>
      <p:pic>
        <p:nvPicPr>
          <p:cNvPr id="117" name="Google Shape;117;p22"/>
          <p:cNvPicPr preferRelativeResize="0"/>
          <p:nvPr/>
        </p:nvPicPr>
        <p:blipFill>
          <a:blip r:embed="rId5">
            <a:alphaModFix/>
          </a:blip>
          <a:stretch>
            <a:fillRect/>
          </a:stretch>
        </p:blipFill>
        <p:spPr>
          <a:xfrm>
            <a:off x="3498413" y="1733463"/>
            <a:ext cx="1371776" cy="1371774"/>
          </a:xfrm>
          <a:prstGeom prst="rect">
            <a:avLst/>
          </a:prstGeom>
          <a:noFill/>
          <a:ln>
            <a:noFill/>
          </a:ln>
        </p:spPr>
      </p:pic>
      <p:sp>
        <p:nvSpPr>
          <p:cNvPr id="118" name="Google Shape;118;p22"/>
          <p:cNvSpPr txBox="1"/>
          <p:nvPr/>
        </p:nvSpPr>
        <p:spPr>
          <a:xfrm>
            <a:off x="2977269" y="2984977"/>
            <a:ext cx="2414100" cy="193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a:solidFill>
                <a:srgbClr val="434343"/>
              </a:solidFill>
              <a:latin typeface="Google Sans"/>
              <a:ea typeface="Google Sans"/>
              <a:cs typeface="Google Sans"/>
              <a:sym typeface="Google Sans"/>
            </a:endParaRPr>
          </a:p>
          <a:p>
            <a:pPr indent="0" lvl="0" marL="0" rtl="0" algn="ctr">
              <a:lnSpc>
                <a:spcPct val="115000"/>
              </a:lnSpc>
              <a:spcBef>
                <a:spcPts val="0"/>
              </a:spcBef>
              <a:spcAft>
                <a:spcPts val="0"/>
              </a:spcAft>
              <a:buClr>
                <a:schemeClr val="dk1"/>
              </a:buClr>
              <a:buSzPts val="1100"/>
              <a:buFont typeface="Arial"/>
              <a:buNone/>
            </a:pPr>
            <a:r>
              <a:rPr b="1" lang="en">
                <a:solidFill>
                  <a:srgbClr val="434343"/>
                </a:solidFill>
                <a:latin typeface="Google Sans"/>
                <a:ea typeface="Google Sans"/>
                <a:cs typeface="Google Sans"/>
                <a:sym typeface="Google Sans"/>
              </a:rPr>
              <a:t>Alex Robinson</a:t>
            </a:r>
            <a:br>
              <a:rPr b="1" lang="en">
                <a:solidFill>
                  <a:srgbClr val="434343"/>
                </a:solidFill>
                <a:latin typeface="Google Sans"/>
                <a:ea typeface="Google Sans"/>
                <a:cs typeface="Google Sans"/>
                <a:sym typeface="Google Sans"/>
              </a:rPr>
            </a:br>
            <a:r>
              <a:rPr lang="en" sz="1200">
                <a:solidFill>
                  <a:srgbClr val="434343"/>
                </a:solidFill>
                <a:latin typeface="Google Sans"/>
                <a:ea typeface="Google Sans"/>
                <a:cs typeface="Google Sans"/>
                <a:sym typeface="Google Sans"/>
              </a:rPr>
              <a:t>DSC Lead</a:t>
            </a:r>
            <a:endParaRPr b="1">
              <a:solidFill>
                <a:srgbClr val="434343"/>
              </a:solidFill>
              <a:latin typeface="Google Sans"/>
              <a:ea typeface="Google Sans"/>
              <a:cs typeface="Google Sans"/>
              <a:sym typeface="Google Sans"/>
            </a:endParaRPr>
          </a:p>
          <a:p>
            <a:pPr indent="0" lvl="0" marL="0" rtl="0" algn="ctr">
              <a:lnSpc>
                <a:spcPct val="115000"/>
              </a:lnSpc>
              <a:spcBef>
                <a:spcPts val="0"/>
              </a:spcBef>
              <a:spcAft>
                <a:spcPts val="0"/>
              </a:spcAft>
              <a:buClr>
                <a:schemeClr val="dk1"/>
              </a:buClr>
              <a:buSzPts val="1100"/>
              <a:buFont typeface="Arial"/>
              <a:buNone/>
            </a:pPr>
            <a:r>
              <a:rPr lang="en" sz="1200">
                <a:solidFill>
                  <a:srgbClr val="434343"/>
                </a:solidFill>
                <a:latin typeface="Google Sans"/>
                <a:ea typeface="Google Sans"/>
                <a:cs typeface="Google Sans"/>
                <a:sym typeface="Google Sans"/>
              </a:rPr>
              <a:t>University of Central Florida</a:t>
            </a:r>
            <a:endParaRPr sz="1200">
              <a:solidFill>
                <a:srgbClr val="434343"/>
              </a:solidFill>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br>
              <a:rPr lang="en" sz="1200">
                <a:solidFill>
                  <a:srgbClr val="434343"/>
                </a:solidFill>
                <a:latin typeface="Google Sans"/>
                <a:ea typeface="Google Sans"/>
                <a:cs typeface="Google Sans"/>
                <a:sym typeface="Google Sans"/>
              </a:rPr>
            </a:br>
            <a:endParaRPr b="1" sz="1200">
              <a:solidFill>
                <a:srgbClr val="434343"/>
              </a:solidFill>
              <a:latin typeface="Google Sans"/>
              <a:ea typeface="Google Sans"/>
              <a:cs typeface="Google Sans"/>
              <a:sym typeface="Google Sans"/>
            </a:endParaRPr>
          </a:p>
          <a:p>
            <a:pPr indent="0" lvl="0" marL="0" rtl="0" algn="ctr">
              <a:lnSpc>
                <a:spcPct val="115000"/>
              </a:lnSpc>
              <a:spcBef>
                <a:spcPts val="1600"/>
              </a:spcBef>
              <a:spcAft>
                <a:spcPts val="400"/>
              </a:spcAft>
              <a:buNone/>
            </a:pPr>
            <a:r>
              <a:t/>
            </a:r>
            <a:endParaRPr b="1">
              <a:solidFill>
                <a:srgbClr val="434343"/>
              </a:solidFill>
            </a:endParaRPr>
          </a:p>
        </p:txBody>
      </p:sp>
      <p:pic>
        <p:nvPicPr>
          <p:cNvPr id="119" name="Google Shape;119;p22"/>
          <p:cNvPicPr preferRelativeResize="0"/>
          <p:nvPr/>
        </p:nvPicPr>
        <p:blipFill>
          <a:blip r:embed="rId6">
            <a:alphaModFix/>
          </a:blip>
          <a:stretch>
            <a:fillRect/>
          </a:stretch>
        </p:blipFill>
        <p:spPr>
          <a:xfrm>
            <a:off x="6127425" y="1689250"/>
            <a:ext cx="1415976" cy="1415976"/>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58"/>
          <p:cNvSpPr txBox="1"/>
          <p:nvPr>
            <p:ph idx="4294967295" type="title"/>
          </p:nvPr>
        </p:nvSpPr>
        <p:spPr>
          <a:xfrm>
            <a:off x="411480" y="374899"/>
            <a:ext cx="8520600" cy="74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820"/>
              <a:t>Group Activity #2:</a:t>
            </a:r>
            <a:endParaRPr sz="2820"/>
          </a:p>
          <a:p>
            <a:pPr indent="0" lvl="0" marL="0" rtl="0" algn="l">
              <a:spcBef>
                <a:spcPts val="0"/>
              </a:spcBef>
              <a:spcAft>
                <a:spcPts val="0"/>
              </a:spcAft>
              <a:buSzPts val="990"/>
              <a:buNone/>
            </a:pPr>
            <a:r>
              <a:rPr lang="en"/>
              <a:t>Idea Selection</a:t>
            </a:r>
            <a:endParaRPr sz="2820"/>
          </a:p>
        </p:txBody>
      </p:sp>
      <p:sp>
        <p:nvSpPr>
          <p:cNvPr id="362" name="Google Shape;362;p58"/>
          <p:cNvSpPr txBox="1"/>
          <p:nvPr>
            <p:ph idx="4294967295" type="subTitle"/>
          </p:nvPr>
        </p:nvSpPr>
        <p:spPr>
          <a:xfrm>
            <a:off x="411474" y="1365873"/>
            <a:ext cx="5407500" cy="5409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Clr>
                <a:schemeClr val="dk1"/>
              </a:buClr>
              <a:buSzPts val="688"/>
              <a:buFont typeface="Arial"/>
              <a:buNone/>
            </a:pPr>
            <a:r>
              <a:rPr lang="en" sz="1675"/>
              <a:t>Evaluate previous ideas and pick the best one(s)</a:t>
            </a:r>
            <a:endParaRPr sz="1675"/>
          </a:p>
          <a:p>
            <a:pPr indent="0" lvl="0" marL="0" rtl="0" algn="l">
              <a:lnSpc>
                <a:spcPct val="95000"/>
              </a:lnSpc>
              <a:spcBef>
                <a:spcPts val="1200"/>
              </a:spcBef>
              <a:spcAft>
                <a:spcPts val="1200"/>
              </a:spcAft>
              <a:buSzPts val="688"/>
              <a:buNone/>
            </a:pPr>
            <a:r>
              <a:t/>
            </a:r>
            <a:endParaRPr sz="1975"/>
          </a:p>
        </p:txBody>
      </p:sp>
      <p:sp>
        <p:nvSpPr>
          <p:cNvPr id="363" name="Google Shape;363;p58"/>
          <p:cNvSpPr txBox="1"/>
          <p:nvPr>
            <p:ph idx="4294967295" type="body"/>
          </p:nvPr>
        </p:nvSpPr>
        <p:spPr>
          <a:xfrm>
            <a:off x="411475" y="2154350"/>
            <a:ext cx="4249800" cy="26433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Char char="●"/>
            </a:pPr>
            <a:r>
              <a:rPr lang="en">
                <a:solidFill>
                  <a:schemeClr val="dk1"/>
                </a:solidFill>
              </a:rPr>
              <a:t>Access using this link or QR code:</a:t>
            </a:r>
            <a:br>
              <a:rPr lang="en">
                <a:solidFill>
                  <a:schemeClr val="dk1"/>
                </a:solidFill>
              </a:rPr>
            </a:br>
            <a:r>
              <a:rPr lang="en" u="sng">
                <a:solidFill>
                  <a:schemeClr val="hlink"/>
                </a:solidFill>
                <a:hlinkClick r:id="rId3"/>
              </a:rPr>
              <a:t>http://bit.ly/pi-group-activity</a:t>
            </a:r>
            <a:br>
              <a:rPr lang="en">
                <a:solidFill>
                  <a:schemeClr val="dk1"/>
                </a:solidFill>
              </a:rPr>
            </a:b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Find the folder corresponding to your team break-out group number</a:t>
            </a:r>
            <a:endParaRPr>
              <a:solidFill>
                <a:schemeClr val="dk1"/>
              </a:solidFill>
            </a:endParaRPr>
          </a:p>
        </p:txBody>
      </p:sp>
      <p:pic>
        <p:nvPicPr>
          <p:cNvPr id="364" name="Google Shape;364;p58"/>
          <p:cNvPicPr preferRelativeResize="0"/>
          <p:nvPr/>
        </p:nvPicPr>
        <p:blipFill>
          <a:blip r:embed="rId4">
            <a:alphaModFix/>
          </a:blip>
          <a:stretch>
            <a:fillRect/>
          </a:stretch>
        </p:blipFill>
        <p:spPr>
          <a:xfrm>
            <a:off x="5103150" y="1634475"/>
            <a:ext cx="2434501" cy="2434501"/>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59"/>
          <p:cNvSpPr txBox="1"/>
          <p:nvPr/>
        </p:nvSpPr>
        <p:spPr>
          <a:xfrm>
            <a:off x="321300" y="1306075"/>
            <a:ext cx="8261100" cy="37026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2200" u="sng">
                <a:solidFill>
                  <a:schemeClr val="dk1"/>
                </a:solidFill>
                <a:latin typeface="Google Sans"/>
                <a:ea typeface="Google Sans"/>
                <a:cs typeface="Google Sans"/>
                <a:sym typeface="Google Sans"/>
              </a:rPr>
              <a:t>Our recommendations:</a:t>
            </a:r>
            <a:endParaRPr sz="2200" u="sng">
              <a:solidFill>
                <a:schemeClr val="dk1"/>
              </a:solidFill>
              <a:latin typeface="Google Sans"/>
              <a:ea typeface="Google Sans"/>
              <a:cs typeface="Google Sans"/>
              <a:sym typeface="Google Sans"/>
            </a:endParaRPr>
          </a:p>
          <a:p>
            <a:pPr indent="-355600" lvl="0" marL="457200" rtl="0" algn="l">
              <a:lnSpc>
                <a:spcPct val="150000"/>
              </a:lnSpc>
              <a:spcBef>
                <a:spcPts val="1000"/>
              </a:spcBef>
              <a:spcAft>
                <a:spcPts val="0"/>
              </a:spcAft>
              <a:buClr>
                <a:schemeClr val="dk1"/>
              </a:buClr>
              <a:buSzPts val="2000"/>
              <a:buFont typeface="Google Sans"/>
              <a:buChar char="●"/>
            </a:pPr>
            <a:r>
              <a:rPr lang="en" sz="2000">
                <a:solidFill>
                  <a:schemeClr val="dk1"/>
                </a:solidFill>
                <a:latin typeface="Google Sans"/>
                <a:ea typeface="Google Sans"/>
                <a:cs typeface="Google Sans"/>
                <a:sym typeface="Google Sans"/>
              </a:rPr>
              <a:t>Elect a leader</a:t>
            </a:r>
            <a:endParaRPr sz="2000">
              <a:solidFill>
                <a:schemeClr val="dk1"/>
              </a:solidFill>
              <a:latin typeface="Google Sans"/>
              <a:ea typeface="Google Sans"/>
              <a:cs typeface="Google Sans"/>
              <a:sym typeface="Google Sans"/>
            </a:endParaRPr>
          </a:p>
          <a:p>
            <a:pPr indent="0" lvl="0" marL="0" rtl="0" algn="l">
              <a:lnSpc>
                <a:spcPct val="150000"/>
              </a:lnSpc>
              <a:spcBef>
                <a:spcPts val="1000"/>
              </a:spcBef>
              <a:spcAft>
                <a:spcPts val="0"/>
              </a:spcAft>
              <a:buNone/>
            </a:pPr>
            <a:r>
              <a:rPr lang="en" sz="2000">
                <a:solidFill>
                  <a:schemeClr val="dk1"/>
                </a:solidFill>
                <a:latin typeface="Google Sans"/>
                <a:ea typeface="Google Sans"/>
                <a:cs typeface="Google Sans"/>
                <a:sym typeface="Google Sans"/>
              </a:rPr>
              <a:t>Maybe…</a:t>
            </a:r>
            <a:endParaRPr sz="2000">
              <a:solidFill>
                <a:schemeClr val="dk1"/>
              </a:solidFill>
              <a:latin typeface="Google Sans"/>
              <a:ea typeface="Google Sans"/>
              <a:cs typeface="Google Sans"/>
              <a:sym typeface="Google Sans"/>
            </a:endParaRPr>
          </a:p>
          <a:p>
            <a:pPr indent="-355600" lvl="0" marL="457200" rtl="0" algn="l">
              <a:lnSpc>
                <a:spcPct val="150000"/>
              </a:lnSpc>
              <a:spcBef>
                <a:spcPts val="1000"/>
              </a:spcBef>
              <a:spcAft>
                <a:spcPts val="0"/>
              </a:spcAft>
              <a:buClr>
                <a:schemeClr val="dk1"/>
              </a:buClr>
              <a:buSzPts val="2000"/>
              <a:buFont typeface="Google Sans"/>
              <a:buChar char="●"/>
            </a:pPr>
            <a:r>
              <a:rPr lang="en" sz="2000">
                <a:solidFill>
                  <a:schemeClr val="dk1"/>
                </a:solidFill>
                <a:latin typeface="Google Sans"/>
                <a:ea typeface="Google Sans"/>
                <a:cs typeface="Google Sans"/>
                <a:sym typeface="Google Sans"/>
              </a:rPr>
              <a:t>Rotate leader role</a:t>
            </a:r>
            <a:endParaRPr sz="2000">
              <a:solidFill>
                <a:schemeClr val="dk1"/>
              </a:solidFill>
              <a:latin typeface="Google Sans"/>
              <a:ea typeface="Google Sans"/>
              <a:cs typeface="Google Sans"/>
              <a:sym typeface="Google Sans"/>
            </a:endParaRPr>
          </a:p>
          <a:p>
            <a:pPr indent="0" lvl="0" marL="0" rtl="0" algn="l">
              <a:lnSpc>
                <a:spcPct val="150000"/>
              </a:lnSpc>
              <a:spcBef>
                <a:spcPts val="1000"/>
              </a:spcBef>
              <a:spcAft>
                <a:spcPts val="0"/>
              </a:spcAft>
              <a:buNone/>
            </a:pPr>
            <a:r>
              <a:rPr lang="en" sz="2000">
                <a:solidFill>
                  <a:schemeClr val="dk1"/>
                </a:solidFill>
                <a:latin typeface="Google Sans"/>
                <a:ea typeface="Google Sans"/>
                <a:cs typeface="Google Sans"/>
                <a:sym typeface="Google Sans"/>
              </a:rPr>
              <a:t>Definitely:</a:t>
            </a:r>
            <a:endParaRPr sz="2000">
              <a:solidFill>
                <a:schemeClr val="dk1"/>
              </a:solidFill>
              <a:latin typeface="Google Sans"/>
              <a:ea typeface="Google Sans"/>
              <a:cs typeface="Google Sans"/>
              <a:sym typeface="Google Sans"/>
            </a:endParaRPr>
          </a:p>
          <a:p>
            <a:pPr indent="-355600" lvl="0" marL="457200" rtl="0" algn="l">
              <a:lnSpc>
                <a:spcPct val="150000"/>
              </a:lnSpc>
              <a:spcBef>
                <a:spcPts val="1000"/>
              </a:spcBef>
              <a:spcAft>
                <a:spcPts val="0"/>
              </a:spcAft>
              <a:buClr>
                <a:schemeClr val="dk1"/>
              </a:buClr>
              <a:buSzPts val="2000"/>
              <a:buFont typeface="Google Sans"/>
              <a:buChar char="●"/>
            </a:pPr>
            <a:r>
              <a:rPr lang="en" sz="2000">
                <a:solidFill>
                  <a:schemeClr val="dk1"/>
                </a:solidFill>
                <a:latin typeface="Google Sans"/>
                <a:ea typeface="Google Sans"/>
                <a:cs typeface="Google Sans"/>
                <a:sym typeface="Google Sans"/>
              </a:rPr>
              <a:t>Make decisions </a:t>
            </a:r>
            <a:r>
              <a:rPr b="1" lang="en" sz="2300">
                <a:solidFill>
                  <a:schemeClr val="dk1"/>
                </a:solidFill>
                <a:latin typeface="Google Sans"/>
                <a:ea typeface="Google Sans"/>
                <a:cs typeface="Google Sans"/>
                <a:sym typeface="Google Sans"/>
              </a:rPr>
              <a:t>together</a:t>
            </a:r>
            <a:r>
              <a:rPr lang="en" sz="2000">
                <a:solidFill>
                  <a:schemeClr val="dk1"/>
                </a:solidFill>
                <a:latin typeface="Google Sans"/>
                <a:ea typeface="Google Sans"/>
                <a:cs typeface="Google Sans"/>
                <a:sym typeface="Google Sans"/>
              </a:rPr>
              <a:t>!</a:t>
            </a:r>
            <a:endParaRPr sz="2000">
              <a:solidFill>
                <a:schemeClr val="dk1"/>
              </a:solidFill>
              <a:latin typeface="Google Sans"/>
              <a:ea typeface="Google Sans"/>
              <a:cs typeface="Google Sans"/>
              <a:sym typeface="Google Sans"/>
            </a:endParaRPr>
          </a:p>
          <a:p>
            <a:pPr indent="0" lvl="0" marL="0" marR="0" rtl="0" algn="l">
              <a:lnSpc>
                <a:spcPct val="100000"/>
              </a:lnSpc>
              <a:spcBef>
                <a:spcPts val="1000"/>
              </a:spcBef>
              <a:spcAft>
                <a:spcPts val="0"/>
              </a:spcAft>
              <a:buNone/>
            </a:pPr>
            <a:r>
              <a:t/>
            </a:r>
            <a:endParaRPr b="1" sz="2000">
              <a:solidFill>
                <a:schemeClr val="dk1"/>
              </a:solidFill>
              <a:latin typeface="Google Sans"/>
              <a:ea typeface="Google Sans"/>
              <a:cs typeface="Google Sans"/>
              <a:sym typeface="Google Sans"/>
            </a:endParaRPr>
          </a:p>
          <a:p>
            <a:pPr indent="0" lvl="0" marL="0" marR="0" rtl="0" algn="l">
              <a:lnSpc>
                <a:spcPct val="100000"/>
              </a:lnSpc>
              <a:spcBef>
                <a:spcPts val="1000"/>
              </a:spcBef>
              <a:spcAft>
                <a:spcPts val="1000"/>
              </a:spcAft>
              <a:buNone/>
            </a:pPr>
            <a:r>
              <a:t/>
            </a:r>
            <a:endParaRPr b="1" sz="1500">
              <a:solidFill>
                <a:schemeClr val="dk1"/>
              </a:solidFill>
              <a:latin typeface="Google Sans"/>
              <a:ea typeface="Google Sans"/>
              <a:cs typeface="Google Sans"/>
              <a:sym typeface="Google Sans"/>
            </a:endParaRPr>
          </a:p>
        </p:txBody>
      </p:sp>
      <p:sp>
        <p:nvSpPr>
          <p:cNvPr id="370" name="Google Shape;370;p59"/>
          <p:cNvSpPr txBox="1"/>
          <p:nvPr/>
        </p:nvSpPr>
        <p:spPr>
          <a:xfrm>
            <a:off x="321300" y="706125"/>
            <a:ext cx="8501400" cy="352200"/>
          </a:xfrm>
          <a:prstGeom prst="rect">
            <a:avLst/>
          </a:prstGeom>
          <a:noFill/>
          <a:ln>
            <a:noFill/>
          </a:ln>
        </p:spPr>
        <p:txBody>
          <a:bodyPr anchorCtr="0" anchor="t" bIns="0" lIns="0" spcFirstLastPara="1" rIns="228600" wrap="square" tIns="0">
            <a:noAutofit/>
          </a:bodyPr>
          <a:lstStyle/>
          <a:p>
            <a:pPr indent="0" lvl="0" marL="0" rtl="0" algn="l">
              <a:spcBef>
                <a:spcPts val="0"/>
              </a:spcBef>
              <a:spcAft>
                <a:spcPts val="0"/>
              </a:spcAft>
              <a:buNone/>
            </a:pPr>
            <a:r>
              <a:rPr lang="en" sz="2800">
                <a:solidFill>
                  <a:srgbClr val="3C4043"/>
                </a:solidFill>
                <a:latin typeface="Google Sans Medium"/>
                <a:ea typeface="Google Sans Medium"/>
                <a:cs typeface="Google Sans Medium"/>
                <a:sym typeface="Google Sans Medium"/>
              </a:rPr>
              <a:t>Small Team Building! - Tip #2</a:t>
            </a:r>
            <a:endParaRPr sz="2800">
              <a:solidFill>
                <a:srgbClr val="3C4043"/>
              </a:solidFill>
              <a:latin typeface="Google Sans Medium"/>
              <a:ea typeface="Google Sans Medium"/>
              <a:cs typeface="Google Sans Medium"/>
              <a:sym typeface="Google Sans Medium"/>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p60"/>
          <p:cNvSpPr txBox="1"/>
          <p:nvPr>
            <p:ph type="title"/>
          </p:nvPr>
        </p:nvSpPr>
        <p:spPr>
          <a:xfrm>
            <a:off x="188505" y="159474"/>
            <a:ext cx="8520600" cy="74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Group Activity #2:</a:t>
            </a:r>
            <a:endParaRPr/>
          </a:p>
          <a:p>
            <a:pPr indent="0" lvl="0" marL="0" rtl="0" algn="l">
              <a:spcBef>
                <a:spcPts val="0"/>
              </a:spcBef>
              <a:spcAft>
                <a:spcPts val="0"/>
              </a:spcAft>
              <a:buNone/>
            </a:pPr>
            <a:r>
              <a:rPr lang="en"/>
              <a:t>Research + Project Selection</a:t>
            </a:r>
            <a:endParaRPr/>
          </a:p>
          <a:p>
            <a:pPr indent="0" lvl="0" marL="0" rtl="0" algn="l">
              <a:spcBef>
                <a:spcPts val="0"/>
              </a:spcBef>
              <a:spcAft>
                <a:spcPts val="0"/>
              </a:spcAft>
              <a:buNone/>
            </a:pPr>
            <a:r>
              <a:t/>
            </a:r>
            <a:endParaRPr/>
          </a:p>
        </p:txBody>
      </p:sp>
      <p:sp>
        <p:nvSpPr>
          <p:cNvPr id="376" name="Google Shape;376;p60"/>
          <p:cNvSpPr txBox="1"/>
          <p:nvPr>
            <p:ph idx="1" type="body"/>
          </p:nvPr>
        </p:nvSpPr>
        <p:spPr>
          <a:xfrm>
            <a:off x="269275" y="2015850"/>
            <a:ext cx="4591500" cy="29541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chemeClr val="dk1"/>
              </a:buClr>
              <a:buSzPts val="1800"/>
              <a:buAutoNum type="arabicPeriod"/>
            </a:pPr>
            <a:r>
              <a:rPr lang="en" sz="1590">
                <a:solidFill>
                  <a:schemeClr val="dk1"/>
                </a:solidFill>
              </a:rPr>
              <a:t>Do some quick </a:t>
            </a:r>
            <a:r>
              <a:rPr b="1" lang="en" sz="1590">
                <a:solidFill>
                  <a:schemeClr val="dk1"/>
                </a:solidFill>
              </a:rPr>
              <a:t>market research</a:t>
            </a:r>
            <a:r>
              <a:rPr lang="en" sz="1590">
                <a:solidFill>
                  <a:schemeClr val="dk1"/>
                </a:solidFill>
              </a:rPr>
              <a:t>:</a:t>
            </a:r>
            <a:r>
              <a:rPr lang="en" sz="1690">
                <a:solidFill>
                  <a:schemeClr val="dk1"/>
                </a:solidFill>
              </a:rPr>
              <a:t> </a:t>
            </a:r>
            <a:r>
              <a:rPr i="1" lang="en" sz="1490">
                <a:solidFill>
                  <a:schemeClr val="dk1"/>
                </a:solidFill>
              </a:rPr>
              <a:t>What similar products exist?</a:t>
            </a:r>
            <a:endParaRPr i="1" sz="1490">
              <a:solidFill>
                <a:schemeClr val="dk1"/>
              </a:solidFill>
            </a:endParaRPr>
          </a:p>
          <a:p>
            <a:pPr indent="-335915" lvl="0" marL="457200" rtl="0" algn="l">
              <a:lnSpc>
                <a:spcPct val="150000"/>
              </a:lnSpc>
              <a:spcBef>
                <a:spcPts val="0"/>
              </a:spcBef>
              <a:spcAft>
                <a:spcPts val="0"/>
              </a:spcAft>
              <a:buClr>
                <a:schemeClr val="dk1"/>
              </a:buClr>
              <a:buSzPts val="1690"/>
              <a:buAutoNum type="arabicPeriod"/>
            </a:pPr>
            <a:r>
              <a:rPr lang="en" sz="1590">
                <a:solidFill>
                  <a:schemeClr val="dk1"/>
                </a:solidFill>
              </a:rPr>
              <a:t>Identify </a:t>
            </a:r>
            <a:r>
              <a:rPr b="1" lang="en" sz="1590">
                <a:solidFill>
                  <a:schemeClr val="dk1"/>
                </a:solidFill>
              </a:rPr>
              <a:t>target users</a:t>
            </a:r>
            <a:r>
              <a:rPr lang="en" sz="1590">
                <a:solidFill>
                  <a:schemeClr val="dk1"/>
                </a:solidFill>
              </a:rPr>
              <a:t>:</a:t>
            </a:r>
            <a:r>
              <a:rPr lang="en" sz="1690">
                <a:solidFill>
                  <a:schemeClr val="dk1"/>
                </a:solidFill>
              </a:rPr>
              <a:t> </a:t>
            </a:r>
            <a:r>
              <a:rPr i="1" lang="en" sz="1490">
                <a:solidFill>
                  <a:schemeClr val="dk1"/>
                </a:solidFill>
              </a:rPr>
              <a:t>Who do I expect to use my product/app/service the most? How old are they? What do they do?</a:t>
            </a:r>
            <a:endParaRPr i="1" sz="1490">
              <a:solidFill>
                <a:schemeClr val="dk1"/>
              </a:solidFill>
            </a:endParaRPr>
          </a:p>
          <a:p>
            <a:pPr indent="-329565" lvl="0" marL="457200" rtl="0" algn="l">
              <a:lnSpc>
                <a:spcPct val="150000"/>
              </a:lnSpc>
              <a:spcBef>
                <a:spcPts val="0"/>
              </a:spcBef>
              <a:spcAft>
                <a:spcPts val="0"/>
              </a:spcAft>
              <a:buClr>
                <a:schemeClr val="dk1"/>
              </a:buClr>
              <a:buSzPts val="1590"/>
              <a:buAutoNum type="arabicPeriod"/>
            </a:pPr>
            <a:r>
              <a:rPr lang="en" sz="1590">
                <a:solidFill>
                  <a:schemeClr val="dk1"/>
                </a:solidFill>
              </a:rPr>
              <a:t>Finally, </a:t>
            </a:r>
            <a:r>
              <a:rPr b="1" lang="en" sz="1590">
                <a:solidFill>
                  <a:schemeClr val="dk1"/>
                </a:solidFill>
              </a:rPr>
              <a:t>choose 1 of your ideas from activity #1</a:t>
            </a:r>
            <a:r>
              <a:rPr lang="en" sz="1590">
                <a:solidFill>
                  <a:schemeClr val="dk1"/>
                </a:solidFill>
              </a:rPr>
              <a:t> based on research, and how to best serve your target users.</a:t>
            </a:r>
            <a:endParaRPr sz="1590">
              <a:solidFill>
                <a:schemeClr val="dk1"/>
              </a:solidFill>
            </a:endParaRPr>
          </a:p>
        </p:txBody>
      </p:sp>
      <p:sp>
        <p:nvSpPr>
          <p:cNvPr id="377" name="Google Shape;377;p60"/>
          <p:cNvSpPr txBox="1"/>
          <p:nvPr>
            <p:ph idx="2" type="subTitle"/>
          </p:nvPr>
        </p:nvSpPr>
        <p:spPr>
          <a:xfrm>
            <a:off x="269275" y="997100"/>
            <a:ext cx="5482500" cy="5409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1200"/>
              </a:spcAft>
              <a:buSzPts val="688"/>
              <a:buNone/>
            </a:pPr>
            <a:r>
              <a:rPr lang="en" sz="1675"/>
              <a:t>Evaluate previous ideas and pick the best one</a:t>
            </a:r>
            <a:endParaRPr sz="1675"/>
          </a:p>
        </p:txBody>
      </p:sp>
      <p:sp>
        <p:nvSpPr>
          <p:cNvPr id="378" name="Google Shape;378;p60"/>
          <p:cNvSpPr txBox="1"/>
          <p:nvPr>
            <p:ph idx="1" type="body"/>
          </p:nvPr>
        </p:nvSpPr>
        <p:spPr>
          <a:xfrm>
            <a:off x="336625" y="1632225"/>
            <a:ext cx="1638300" cy="5409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1200"/>
              </a:spcAft>
              <a:buNone/>
            </a:pPr>
            <a:r>
              <a:rPr lang="en" sz="1690">
                <a:solidFill>
                  <a:schemeClr val="dk1"/>
                </a:solidFill>
              </a:rPr>
              <a:t>TAKE NOTES:</a:t>
            </a:r>
            <a:endParaRPr sz="1690">
              <a:solidFill>
                <a:schemeClr val="dk1"/>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p61"/>
          <p:cNvSpPr txBox="1"/>
          <p:nvPr>
            <p:ph type="title"/>
          </p:nvPr>
        </p:nvSpPr>
        <p:spPr>
          <a:xfrm>
            <a:off x="411475" y="1783075"/>
            <a:ext cx="4359000" cy="1205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650"/>
              <a:t>More Resources!</a:t>
            </a:r>
            <a:endParaRPr sz="1750"/>
          </a:p>
        </p:txBody>
      </p:sp>
      <p:pic>
        <p:nvPicPr>
          <p:cNvPr id="384" name="Google Shape;384;p61"/>
          <p:cNvPicPr preferRelativeResize="0"/>
          <p:nvPr/>
        </p:nvPicPr>
        <p:blipFill rotWithShape="1">
          <a:blip r:embed="rId3">
            <a:alphaModFix/>
          </a:blip>
          <a:srcRect b="0" l="0" r="16394" t="0"/>
          <a:stretch/>
        </p:blipFill>
        <p:spPr>
          <a:xfrm>
            <a:off x="5125824" y="845225"/>
            <a:ext cx="4018174" cy="348275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pic>
        <p:nvPicPr>
          <p:cNvPr id="389" name="Google Shape;389;p62"/>
          <p:cNvPicPr preferRelativeResize="0"/>
          <p:nvPr/>
        </p:nvPicPr>
        <p:blipFill>
          <a:blip r:embed="rId3">
            <a:alphaModFix/>
          </a:blip>
          <a:stretch>
            <a:fillRect/>
          </a:stretch>
        </p:blipFill>
        <p:spPr>
          <a:xfrm>
            <a:off x="0" y="0"/>
            <a:ext cx="9144000" cy="514350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sp>
        <p:nvSpPr>
          <p:cNvPr id="394" name="Google Shape;394;p63"/>
          <p:cNvSpPr txBox="1"/>
          <p:nvPr/>
        </p:nvSpPr>
        <p:spPr>
          <a:xfrm>
            <a:off x="321300" y="1306075"/>
            <a:ext cx="8261100" cy="3702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1000"/>
              </a:spcAft>
              <a:buNone/>
            </a:pPr>
            <a:r>
              <a:t/>
            </a:r>
            <a:endParaRPr b="1" sz="1500">
              <a:solidFill>
                <a:schemeClr val="dk1"/>
              </a:solidFill>
              <a:latin typeface="Google Sans"/>
              <a:ea typeface="Google Sans"/>
              <a:cs typeface="Google Sans"/>
              <a:sym typeface="Google Sans"/>
            </a:endParaRPr>
          </a:p>
        </p:txBody>
      </p:sp>
      <p:sp>
        <p:nvSpPr>
          <p:cNvPr id="395" name="Google Shape;395;p63"/>
          <p:cNvSpPr txBox="1"/>
          <p:nvPr/>
        </p:nvSpPr>
        <p:spPr>
          <a:xfrm>
            <a:off x="299725" y="706125"/>
            <a:ext cx="8819100" cy="352200"/>
          </a:xfrm>
          <a:prstGeom prst="rect">
            <a:avLst/>
          </a:prstGeom>
          <a:noFill/>
          <a:ln>
            <a:noFill/>
          </a:ln>
        </p:spPr>
        <p:txBody>
          <a:bodyPr anchorCtr="0" anchor="t" bIns="0" lIns="0" spcFirstLastPara="1" rIns="228600" wrap="square" tIns="0">
            <a:noAutofit/>
          </a:bodyPr>
          <a:lstStyle/>
          <a:p>
            <a:pPr indent="0" lvl="0" marL="0" rtl="0" algn="l">
              <a:spcBef>
                <a:spcPts val="0"/>
              </a:spcBef>
              <a:spcAft>
                <a:spcPts val="0"/>
              </a:spcAft>
              <a:buNone/>
            </a:pPr>
            <a:r>
              <a:rPr lang="en" sz="2800">
                <a:solidFill>
                  <a:srgbClr val="3C4043"/>
                </a:solidFill>
                <a:latin typeface="Google Sans Medium"/>
                <a:ea typeface="Google Sans Medium"/>
                <a:cs typeface="Google Sans Medium"/>
                <a:sym typeface="Google Sans Medium"/>
              </a:rPr>
              <a:t>Participate in our Community Engagement Challenge! Chance to win a </a:t>
            </a:r>
            <a:r>
              <a:rPr b="1" lang="en" sz="2800">
                <a:solidFill>
                  <a:srgbClr val="FF0000"/>
                </a:solidFill>
                <a:latin typeface="Google Sans"/>
                <a:ea typeface="Google Sans"/>
                <a:cs typeface="Google Sans"/>
                <a:sym typeface="Google Sans"/>
              </a:rPr>
              <a:t>Google DSC Backpack! </a:t>
            </a:r>
            <a:endParaRPr b="1" sz="2800">
              <a:solidFill>
                <a:srgbClr val="FF0000"/>
              </a:solidFill>
              <a:latin typeface="Google Sans"/>
              <a:ea typeface="Google Sans"/>
              <a:cs typeface="Google Sans"/>
              <a:sym typeface="Google Sans"/>
            </a:endParaRPr>
          </a:p>
        </p:txBody>
      </p:sp>
      <p:pic>
        <p:nvPicPr>
          <p:cNvPr id="396" name="Google Shape;396;p63"/>
          <p:cNvPicPr preferRelativeResize="0"/>
          <p:nvPr/>
        </p:nvPicPr>
        <p:blipFill rotWithShape="1">
          <a:blip r:embed="rId3">
            <a:alphaModFix/>
          </a:blip>
          <a:srcRect b="9800" l="-15340" r="15339" t="-9800"/>
          <a:stretch/>
        </p:blipFill>
        <p:spPr>
          <a:xfrm>
            <a:off x="5876450" y="3305500"/>
            <a:ext cx="3267548" cy="1838000"/>
          </a:xfrm>
          <a:prstGeom prst="rect">
            <a:avLst/>
          </a:prstGeom>
          <a:noFill/>
          <a:ln>
            <a:noFill/>
          </a:ln>
        </p:spPr>
      </p:pic>
      <p:sp>
        <p:nvSpPr>
          <p:cNvPr id="397" name="Google Shape;397;p63"/>
          <p:cNvSpPr txBox="1"/>
          <p:nvPr/>
        </p:nvSpPr>
        <p:spPr>
          <a:xfrm>
            <a:off x="342850" y="1850250"/>
            <a:ext cx="7845000" cy="2148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sz="2100">
                <a:solidFill>
                  <a:schemeClr val="dk1"/>
                </a:solidFill>
                <a:latin typeface="Google Sans"/>
                <a:ea typeface="Google Sans"/>
                <a:cs typeface="Google Sans"/>
                <a:sym typeface="Google Sans"/>
              </a:rPr>
              <a:t>The challenge:</a:t>
            </a:r>
            <a:endParaRPr sz="2100">
              <a:solidFill>
                <a:schemeClr val="dk1"/>
              </a:solidFill>
              <a:latin typeface="Google Sans"/>
              <a:ea typeface="Google Sans"/>
              <a:cs typeface="Google Sans"/>
              <a:sym typeface="Google Sans"/>
            </a:endParaRPr>
          </a:p>
          <a:p>
            <a:pPr indent="-361950" lvl="0" marL="457200" marR="0" rtl="0" algn="l">
              <a:lnSpc>
                <a:spcPct val="100000"/>
              </a:lnSpc>
              <a:spcBef>
                <a:spcPts val="1000"/>
              </a:spcBef>
              <a:spcAft>
                <a:spcPts val="0"/>
              </a:spcAft>
              <a:buClr>
                <a:schemeClr val="dk1"/>
              </a:buClr>
              <a:buSzPts val="2100"/>
              <a:buFont typeface="Google Sans"/>
              <a:buChar char="●"/>
            </a:pPr>
            <a:r>
              <a:rPr lang="en" sz="2100">
                <a:solidFill>
                  <a:schemeClr val="dk1"/>
                </a:solidFill>
                <a:latin typeface="Google Sans"/>
                <a:ea typeface="Google Sans"/>
                <a:cs typeface="Google Sans"/>
                <a:sym typeface="Google Sans"/>
              </a:rPr>
              <a:t>Discuss the Solution Challenge with your DSC community</a:t>
            </a:r>
            <a:endParaRPr sz="2100">
              <a:solidFill>
                <a:schemeClr val="dk1"/>
              </a:solidFill>
              <a:latin typeface="Google Sans"/>
              <a:ea typeface="Google Sans"/>
              <a:cs typeface="Google Sans"/>
              <a:sym typeface="Google Sans"/>
            </a:endParaRPr>
          </a:p>
          <a:p>
            <a:pPr indent="-361950" lvl="0" marL="457200" marR="0" rtl="0" algn="l">
              <a:lnSpc>
                <a:spcPct val="100000"/>
              </a:lnSpc>
              <a:spcBef>
                <a:spcPts val="0"/>
              </a:spcBef>
              <a:spcAft>
                <a:spcPts val="0"/>
              </a:spcAft>
              <a:buClr>
                <a:schemeClr val="dk1"/>
              </a:buClr>
              <a:buSzPts val="2100"/>
              <a:buFont typeface="Google Sans"/>
              <a:buChar char="●"/>
            </a:pPr>
            <a:r>
              <a:rPr lang="en" sz="2100">
                <a:solidFill>
                  <a:schemeClr val="dk1"/>
                </a:solidFill>
                <a:latin typeface="Google Sans"/>
                <a:ea typeface="Google Sans"/>
                <a:cs typeface="Google Sans"/>
                <a:sym typeface="Google Sans"/>
              </a:rPr>
              <a:t>Find someone in your community to interview about the Solution Challenge</a:t>
            </a:r>
            <a:endParaRPr sz="2100">
              <a:solidFill>
                <a:schemeClr val="dk1"/>
              </a:solidFill>
              <a:latin typeface="Google Sans"/>
              <a:ea typeface="Google Sans"/>
              <a:cs typeface="Google Sans"/>
              <a:sym typeface="Google Sans"/>
            </a:endParaRPr>
          </a:p>
          <a:p>
            <a:pPr indent="0" lvl="0" marL="0" marR="0" rtl="0" algn="l">
              <a:lnSpc>
                <a:spcPct val="100000"/>
              </a:lnSpc>
              <a:spcBef>
                <a:spcPts val="1000"/>
              </a:spcBef>
              <a:spcAft>
                <a:spcPts val="0"/>
              </a:spcAft>
              <a:buNone/>
            </a:pPr>
            <a:r>
              <a:t/>
            </a:r>
            <a:endParaRPr sz="2100">
              <a:solidFill>
                <a:schemeClr val="dk1"/>
              </a:solidFill>
              <a:latin typeface="Google Sans"/>
              <a:ea typeface="Google Sans"/>
              <a:cs typeface="Google Sans"/>
              <a:sym typeface="Google Sans"/>
            </a:endParaRPr>
          </a:p>
          <a:p>
            <a:pPr indent="0" lvl="0" marL="0" marR="0" rtl="0" algn="l">
              <a:lnSpc>
                <a:spcPct val="100000"/>
              </a:lnSpc>
              <a:spcBef>
                <a:spcPts val="1000"/>
              </a:spcBef>
              <a:spcAft>
                <a:spcPts val="1000"/>
              </a:spcAft>
              <a:buNone/>
            </a:pPr>
            <a:r>
              <a:rPr lang="en" sz="2100">
                <a:solidFill>
                  <a:schemeClr val="dk1"/>
                </a:solidFill>
                <a:latin typeface="Google Sans"/>
                <a:ea typeface="Google Sans"/>
                <a:cs typeface="Google Sans"/>
                <a:sym typeface="Google Sans"/>
              </a:rPr>
              <a:t>More details in the Challenge Form!</a:t>
            </a:r>
            <a:endParaRPr sz="2100">
              <a:solidFill>
                <a:schemeClr val="dk1"/>
              </a:solidFill>
              <a:latin typeface="Google Sans"/>
              <a:ea typeface="Google Sans"/>
              <a:cs typeface="Google Sans"/>
              <a:sym typeface="Google Sans"/>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p64"/>
          <p:cNvSpPr txBox="1"/>
          <p:nvPr/>
        </p:nvSpPr>
        <p:spPr>
          <a:xfrm>
            <a:off x="321300" y="1306075"/>
            <a:ext cx="8261100" cy="3702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1000"/>
              </a:spcAft>
              <a:buNone/>
            </a:pPr>
            <a:r>
              <a:t/>
            </a:r>
            <a:endParaRPr b="1" sz="1500">
              <a:solidFill>
                <a:schemeClr val="dk1"/>
              </a:solidFill>
              <a:latin typeface="Google Sans"/>
              <a:ea typeface="Google Sans"/>
              <a:cs typeface="Google Sans"/>
              <a:sym typeface="Google Sans"/>
            </a:endParaRPr>
          </a:p>
        </p:txBody>
      </p:sp>
      <p:sp>
        <p:nvSpPr>
          <p:cNvPr id="403" name="Google Shape;403;p64"/>
          <p:cNvSpPr txBox="1"/>
          <p:nvPr/>
        </p:nvSpPr>
        <p:spPr>
          <a:xfrm>
            <a:off x="321300" y="706125"/>
            <a:ext cx="8501400" cy="352200"/>
          </a:xfrm>
          <a:prstGeom prst="rect">
            <a:avLst/>
          </a:prstGeom>
          <a:noFill/>
          <a:ln>
            <a:noFill/>
          </a:ln>
        </p:spPr>
        <p:txBody>
          <a:bodyPr anchorCtr="0" anchor="t" bIns="0" lIns="0" spcFirstLastPara="1" rIns="228600" wrap="square" tIns="0">
            <a:noAutofit/>
          </a:bodyPr>
          <a:lstStyle/>
          <a:p>
            <a:pPr indent="0" lvl="0" marL="0" rtl="0" algn="l">
              <a:spcBef>
                <a:spcPts val="0"/>
              </a:spcBef>
              <a:spcAft>
                <a:spcPts val="0"/>
              </a:spcAft>
              <a:buNone/>
            </a:pPr>
            <a:r>
              <a:rPr lang="en" sz="2800">
                <a:solidFill>
                  <a:srgbClr val="3C4043"/>
                </a:solidFill>
                <a:latin typeface="Google Sans Medium"/>
                <a:ea typeface="Google Sans Medium"/>
                <a:cs typeface="Google Sans Medium"/>
                <a:sym typeface="Google Sans Medium"/>
              </a:rPr>
              <a:t>Participate in our Community Engagement Challenge!</a:t>
            </a:r>
            <a:endParaRPr sz="2800">
              <a:solidFill>
                <a:srgbClr val="3C4043"/>
              </a:solidFill>
              <a:latin typeface="Google Sans Medium"/>
              <a:ea typeface="Google Sans Medium"/>
              <a:cs typeface="Google Sans Medium"/>
              <a:sym typeface="Google Sans Medium"/>
            </a:endParaRPr>
          </a:p>
        </p:txBody>
      </p:sp>
      <p:sp>
        <p:nvSpPr>
          <p:cNvPr id="404" name="Google Shape;404;p64"/>
          <p:cNvSpPr txBox="1"/>
          <p:nvPr/>
        </p:nvSpPr>
        <p:spPr>
          <a:xfrm>
            <a:off x="1266000" y="1482450"/>
            <a:ext cx="6371700" cy="617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800">
                <a:solidFill>
                  <a:srgbClr val="1A73E8"/>
                </a:solidFill>
                <a:latin typeface="Google Sans"/>
                <a:ea typeface="Google Sans"/>
                <a:cs typeface="Google Sans"/>
                <a:sym typeface="Google Sans"/>
              </a:rPr>
              <a:t>https://rb.gy/2xwwrg</a:t>
            </a:r>
            <a:endParaRPr sz="2800">
              <a:solidFill>
                <a:srgbClr val="1A73E8"/>
              </a:solidFill>
              <a:latin typeface="Google Sans"/>
              <a:ea typeface="Google Sans"/>
              <a:cs typeface="Google Sans"/>
              <a:sym typeface="Google Sans"/>
            </a:endParaRPr>
          </a:p>
        </p:txBody>
      </p:sp>
      <p:pic>
        <p:nvPicPr>
          <p:cNvPr id="405" name="Google Shape;405;p64"/>
          <p:cNvPicPr preferRelativeResize="0"/>
          <p:nvPr/>
        </p:nvPicPr>
        <p:blipFill>
          <a:blip r:embed="rId3">
            <a:alphaModFix/>
          </a:blip>
          <a:stretch>
            <a:fillRect/>
          </a:stretch>
        </p:blipFill>
        <p:spPr>
          <a:xfrm>
            <a:off x="3043325" y="2100150"/>
            <a:ext cx="2817049" cy="2817049"/>
          </a:xfrm>
          <a:prstGeom prst="rect">
            <a:avLst/>
          </a:prstGeom>
          <a:noFill/>
          <a:ln>
            <a:noFill/>
          </a:ln>
        </p:spPr>
      </p:pic>
      <p:pic>
        <p:nvPicPr>
          <p:cNvPr id="406" name="Google Shape;406;p64"/>
          <p:cNvPicPr preferRelativeResize="0"/>
          <p:nvPr/>
        </p:nvPicPr>
        <p:blipFill rotWithShape="1">
          <a:blip r:embed="rId4">
            <a:alphaModFix/>
          </a:blip>
          <a:srcRect b="9800" l="-15340" r="15339" t="-9800"/>
          <a:stretch/>
        </p:blipFill>
        <p:spPr>
          <a:xfrm>
            <a:off x="5876450" y="3305500"/>
            <a:ext cx="3267548" cy="183800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pic>
        <p:nvPicPr>
          <p:cNvPr id="411" name="Google Shape;411;p65"/>
          <p:cNvPicPr preferRelativeResize="0"/>
          <p:nvPr/>
        </p:nvPicPr>
        <p:blipFill rotWithShape="1">
          <a:blip r:embed="rId3">
            <a:alphaModFix/>
          </a:blip>
          <a:srcRect b="0" l="0" r="189" t="0"/>
          <a:stretch/>
        </p:blipFill>
        <p:spPr>
          <a:xfrm>
            <a:off x="17900" y="526200"/>
            <a:ext cx="9126003" cy="1785925"/>
          </a:xfrm>
          <a:prstGeom prst="rect">
            <a:avLst/>
          </a:prstGeom>
          <a:noFill/>
          <a:ln>
            <a:noFill/>
          </a:ln>
        </p:spPr>
      </p:pic>
      <p:sp>
        <p:nvSpPr>
          <p:cNvPr id="412" name="Google Shape;412;p65"/>
          <p:cNvSpPr/>
          <p:nvPr/>
        </p:nvSpPr>
        <p:spPr>
          <a:xfrm>
            <a:off x="-100" y="2329825"/>
            <a:ext cx="9144000" cy="28137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65"/>
          <p:cNvSpPr txBox="1"/>
          <p:nvPr/>
        </p:nvSpPr>
        <p:spPr>
          <a:xfrm>
            <a:off x="484108" y="2670525"/>
            <a:ext cx="4413900" cy="1985700"/>
          </a:xfrm>
          <a:prstGeom prst="rect">
            <a:avLst/>
          </a:prstGeom>
          <a:noFill/>
          <a:ln>
            <a:noFill/>
          </a:ln>
        </p:spPr>
        <p:txBody>
          <a:bodyPr anchorCtr="0" anchor="t" bIns="91425" lIns="91425" spcFirstLastPara="1" rIns="91425" wrap="square" tIns="91425">
            <a:spAutoFit/>
          </a:bodyPr>
          <a:lstStyle/>
          <a:p>
            <a:pPr indent="-285750" lvl="0" marL="457200" rtl="0" algn="l">
              <a:lnSpc>
                <a:spcPct val="150000"/>
              </a:lnSpc>
              <a:spcBef>
                <a:spcPts val="0"/>
              </a:spcBef>
              <a:spcAft>
                <a:spcPts val="0"/>
              </a:spcAft>
              <a:buSzPts val="900"/>
              <a:buFont typeface="Roboto"/>
              <a:buChar char="❏"/>
            </a:pPr>
            <a:r>
              <a:rPr b="1" lang="en" sz="900">
                <a:latin typeface="Google Sans"/>
                <a:ea typeface="Google Sans"/>
                <a:cs typeface="Google Sans"/>
                <a:sym typeface="Google Sans"/>
              </a:rPr>
              <a:t>Step 1:</a:t>
            </a:r>
            <a:r>
              <a:rPr lang="en" sz="900">
                <a:latin typeface="Google Sans"/>
                <a:ea typeface="Google Sans"/>
                <a:cs typeface="Google Sans"/>
                <a:sym typeface="Google Sans"/>
              </a:rPr>
              <a:t> Join a Google Developer Student Club </a:t>
            </a:r>
            <a:endParaRPr sz="900">
              <a:latin typeface="Google Sans"/>
              <a:ea typeface="Google Sans"/>
              <a:cs typeface="Google Sans"/>
              <a:sym typeface="Google Sans"/>
            </a:endParaRPr>
          </a:p>
          <a:p>
            <a:pPr indent="-285750" lvl="0" marL="457200" rtl="0" algn="l">
              <a:lnSpc>
                <a:spcPct val="150000"/>
              </a:lnSpc>
              <a:spcBef>
                <a:spcPts val="0"/>
              </a:spcBef>
              <a:spcAft>
                <a:spcPts val="0"/>
              </a:spcAft>
              <a:buSzPts val="900"/>
              <a:buFont typeface="Roboto"/>
              <a:buChar char="❏"/>
            </a:pPr>
            <a:r>
              <a:rPr b="1" lang="en" sz="900">
                <a:latin typeface="Google Sans"/>
                <a:ea typeface="Google Sans"/>
                <a:cs typeface="Google Sans"/>
                <a:sym typeface="Google Sans"/>
              </a:rPr>
              <a:t>Step 2: </a:t>
            </a:r>
            <a:r>
              <a:rPr lang="en" sz="900">
                <a:latin typeface="Google Sans"/>
                <a:ea typeface="Google Sans"/>
                <a:cs typeface="Google Sans"/>
                <a:sym typeface="Google Sans"/>
              </a:rPr>
              <a:t>Register for the 2021 Solution Challenge by submitting this </a:t>
            </a:r>
            <a:r>
              <a:rPr lang="en" sz="900" u="sng">
                <a:solidFill>
                  <a:srgbClr val="1A73E8"/>
                </a:solidFill>
                <a:latin typeface="Google Sans"/>
                <a:ea typeface="Google Sans"/>
                <a:cs typeface="Google Sans"/>
                <a:sym typeface="Google Sans"/>
                <a:hlinkClick r:id="rId4">
                  <a:extLst>
                    <a:ext uri="{A12FA001-AC4F-418D-AE19-62706E023703}">
                      <ahyp:hlinkClr val="tx"/>
                    </a:ext>
                  </a:extLst>
                </a:hlinkClick>
              </a:rPr>
              <a:t>form</a:t>
            </a:r>
            <a:endParaRPr sz="900">
              <a:latin typeface="Google Sans"/>
              <a:ea typeface="Google Sans"/>
              <a:cs typeface="Google Sans"/>
              <a:sym typeface="Google Sans"/>
            </a:endParaRPr>
          </a:p>
          <a:p>
            <a:pPr indent="-285750" lvl="0" marL="457200" rtl="0" algn="l">
              <a:lnSpc>
                <a:spcPct val="150000"/>
              </a:lnSpc>
              <a:spcBef>
                <a:spcPts val="0"/>
              </a:spcBef>
              <a:spcAft>
                <a:spcPts val="0"/>
              </a:spcAft>
              <a:buSzPts val="900"/>
              <a:buFont typeface="Roboto"/>
              <a:buChar char="❏"/>
            </a:pPr>
            <a:r>
              <a:rPr b="1" lang="en" sz="900">
                <a:latin typeface="Google Sans"/>
                <a:ea typeface="Google Sans"/>
                <a:cs typeface="Google Sans"/>
                <a:sym typeface="Google Sans"/>
              </a:rPr>
              <a:t>Step 3:</a:t>
            </a:r>
            <a:r>
              <a:rPr lang="en" sz="900">
                <a:latin typeface="Google Sans"/>
                <a:ea typeface="Google Sans"/>
                <a:cs typeface="Google Sans"/>
                <a:sym typeface="Google Sans"/>
              </a:rPr>
              <a:t> Form a team</a:t>
            </a:r>
            <a:endParaRPr sz="900">
              <a:latin typeface="Google Sans"/>
              <a:ea typeface="Google Sans"/>
              <a:cs typeface="Google Sans"/>
              <a:sym typeface="Google Sans"/>
            </a:endParaRPr>
          </a:p>
          <a:p>
            <a:pPr indent="-285750" lvl="0" marL="457200" rtl="0" algn="l">
              <a:lnSpc>
                <a:spcPct val="150000"/>
              </a:lnSpc>
              <a:spcBef>
                <a:spcPts val="0"/>
              </a:spcBef>
              <a:spcAft>
                <a:spcPts val="0"/>
              </a:spcAft>
              <a:buSzPts val="900"/>
              <a:buFont typeface="Roboto"/>
              <a:buChar char="❏"/>
            </a:pPr>
            <a:r>
              <a:rPr b="1" lang="en" sz="900">
                <a:latin typeface="Google Sans"/>
                <a:ea typeface="Google Sans"/>
                <a:cs typeface="Google Sans"/>
                <a:sym typeface="Google Sans"/>
              </a:rPr>
              <a:t>Step 4: </a:t>
            </a:r>
            <a:r>
              <a:rPr lang="en" sz="900">
                <a:latin typeface="Google Sans"/>
                <a:ea typeface="Google Sans"/>
                <a:cs typeface="Google Sans"/>
                <a:sym typeface="Google Sans"/>
              </a:rPr>
              <a:t>Select a United Nations Sustainable Development Goal </a:t>
            </a:r>
            <a:endParaRPr sz="900">
              <a:latin typeface="Google Sans"/>
              <a:ea typeface="Google Sans"/>
              <a:cs typeface="Google Sans"/>
              <a:sym typeface="Google Sans"/>
            </a:endParaRPr>
          </a:p>
          <a:p>
            <a:pPr indent="-285750" lvl="0" marL="457200" rtl="0" algn="l">
              <a:lnSpc>
                <a:spcPct val="150000"/>
              </a:lnSpc>
              <a:spcBef>
                <a:spcPts val="0"/>
              </a:spcBef>
              <a:spcAft>
                <a:spcPts val="0"/>
              </a:spcAft>
              <a:buSzPts val="900"/>
              <a:buFont typeface="Roboto"/>
              <a:buChar char="❏"/>
            </a:pPr>
            <a:r>
              <a:rPr b="1" lang="en" sz="900">
                <a:latin typeface="Google Sans"/>
                <a:ea typeface="Google Sans"/>
                <a:cs typeface="Google Sans"/>
                <a:sym typeface="Google Sans"/>
              </a:rPr>
              <a:t>Step 5:</a:t>
            </a:r>
            <a:r>
              <a:rPr lang="en" sz="900">
                <a:latin typeface="Google Sans"/>
                <a:ea typeface="Google Sans"/>
                <a:cs typeface="Google Sans"/>
                <a:sym typeface="Google Sans"/>
              </a:rPr>
              <a:t> Identify a Solution</a:t>
            </a:r>
            <a:endParaRPr sz="900">
              <a:latin typeface="Google Sans"/>
              <a:ea typeface="Google Sans"/>
              <a:cs typeface="Google Sans"/>
              <a:sym typeface="Google Sans"/>
            </a:endParaRPr>
          </a:p>
          <a:p>
            <a:pPr indent="-285750" lvl="0" marL="457200" rtl="0" algn="l">
              <a:lnSpc>
                <a:spcPct val="150000"/>
              </a:lnSpc>
              <a:spcBef>
                <a:spcPts val="0"/>
              </a:spcBef>
              <a:spcAft>
                <a:spcPts val="0"/>
              </a:spcAft>
              <a:buSzPts val="900"/>
              <a:buFont typeface="Roboto"/>
              <a:buChar char="❏"/>
            </a:pPr>
            <a:r>
              <a:rPr b="1" lang="en" sz="900">
                <a:latin typeface="Google Sans"/>
                <a:ea typeface="Google Sans"/>
                <a:cs typeface="Google Sans"/>
                <a:sym typeface="Google Sans"/>
              </a:rPr>
              <a:t>Step 6: </a:t>
            </a:r>
            <a:r>
              <a:rPr lang="en" sz="900">
                <a:latin typeface="Google Sans"/>
                <a:ea typeface="Google Sans"/>
                <a:cs typeface="Google Sans"/>
                <a:sym typeface="Google Sans"/>
              </a:rPr>
              <a:t>Learn &amp; build</a:t>
            </a:r>
            <a:endParaRPr sz="900">
              <a:latin typeface="Google Sans"/>
              <a:ea typeface="Google Sans"/>
              <a:cs typeface="Google Sans"/>
              <a:sym typeface="Google Sans"/>
            </a:endParaRPr>
          </a:p>
          <a:p>
            <a:pPr indent="-285750" lvl="1" marL="914400" rtl="0" algn="l">
              <a:lnSpc>
                <a:spcPct val="150000"/>
              </a:lnSpc>
              <a:spcBef>
                <a:spcPts val="0"/>
              </a:spcBef>
              <a:spcAft>
                <a:spcPts val="0"/>
              </a:spcAft>
              <a:buSzPts val="900"/>
              <a:buFont typeface="Google Sans"/>
              <a:buChar char="❏"/>
            </a:pPr>
            <a:r>
              <a:rPr lang="en" sz="900">
                <a:latin typeface="Google Sans"/>
                <a:ea typeface="Google Sans"/>
                <a:cs typeface="Google Sans"/>
                <a:sym typeface="Google Sans"/>
              </a:rPr>
              <a:t>Design the front-end interface</a:t>
            </a:r>
            <a:endParaRPr sz="900">
              <a:latin typeface="Google Sans"/>
              <a:ea typeface="Google Sans"/>
              <a:cs typeface="Google Sans"/>
              <a:sym typeface="Google Sans"/>
            </a:endParaRPr>
          </a:p>
          <a:p>
            <a:pPr indent="-285750" lvl="1" marL="914400" rtl="0" algn="l">
              <a:lnSpc>
                <a:spcPct val="150000"/>
              </a:lnSpc>
              <a:spcBef>
                <a:spcPts val="0"/>
              </a:spcBef>
              <a:spcAft>
                <a:spcPts val="0"/>
              </a:spcAft>
              <a:buSzPts val="900"/>
              <a:buFont typeface="Google Sans"/>
              <a:buChar char="❏"/>
            </a:pPr>
            <a:r>
              <a:rPr lang="en" sz="900">
                <a:latin typeface="Google Sans"/>
                <a:ea typeface="Google Sans"/>
                <a:cs typeface="Google Sans"/>
                <a:sym typeface="Google Sans"/>
              </a:rPr>
              <a:t>Design the back-end technology</a:t>
            </a:r>
            <a:endParaRPr sz="900">
              <a:latin typeface="Google Sans"/>
              <a:ea typeface="Google Sans"/>
              <a:cs typeface="Google Sans"/>
              <a:sym typeface="Google Sans"/>
            </a:endParaRPr>
          </a:p>
          <a:p>
            <a:pPr indent="-285750" lvl="0" marL="457200" rtl="0" algn="l">
              <a:lnSpc>
                <a:spcPct val="150000"/>
              </a:lnSpc>
              <a:spcBef>
                <a:spcPts val="0"/>
              </a:spcBef>
              <a:spcAft>
                <a:spcPts val="0"/>
              </a:spcAft>
              <a:buSzPts val="900"/>
              <a:buFont typeface="Roboto"/>
              <a:buChar char="❏"/>
            </a:pPr>
            <a:r>
              <a:rPr b="1" lang="en" sz="900">
                <a:latin typeface="Google Sans"/>
                <a:ea typeface="Google Sans"/>
                <a:cs typeface="Google Sans"/>
                <a:sym typeface="Google Sans"/>
              </a:rPr>
              <a:t>Step 7:</a:t>
            </a:r>
            <a:r>
              <a:rPr lang="en" sz="900">
                <a:latin typeface="Google Sans"/>
                <a:ea typeface="Google Sans"/>
                <a:cs typeface="Google Sans"/>
                <a:sym typeface="Google Sans"/>
              </a:rPr>
              <a:t> Test your solution </a:t>
            </a:r>
            <a:endParaRPr sz="900">
              <a:latin typeface="Google Sans"/>
              <a:ea typeface="Google Sans"/>
              <a:cs typeface="Google Sans"/>
              <a:sym typeface="Google Sans"/>
            </a:endParaRPr>
          </a:p>
        </p:txBody>
      </p:sp>
      <p:sp>
        <p:nvSpPr>
          <p:cNvPr id="414" name="Google Shape;414;p65"/>
          <p:cNvSpPr txBox="1"/>
          <p:nvPr/>
        </p:nvSpPr>
        <p:spPr>
          <a:xfrm>
            <a:off x="4924775" y="2670525"/>
            <a:ext cx="3761700" cy="2180400"/>
          </a:xfrm>
          <a:prstGeom prst="rect">
            <a:avLst/>
          </a:prstGeom>
          <a:noFill/>
          <a:ln>
            <a:noFill/>
          </a:ln>
        </p:spPr>
        <p:txBody>
          <a:bodyPr anchorCtr="0" anchor="t" bIns="91425" lIns="91425" spcFirstLastPara="1" rIns="91425" wrap="square" tIns="91425">
            <a:spAutoFit/>
          </a:bodyPr>
          <a:lstStyle/>
          <a:p>
            <a:pPr indent="-285750" lvl="0" marL="457200" rtl="0" algn="l">
              <a:lnSpc>
                <a:spcPct val="150000"/>
              </a:lnSpc>
              <a:spcBef>
                <a:spcPts val="0"/>
              </a:spcBef>
              <a:spcAft>
                <a:spcPts val="0"/>
              </a:spcAft>
              <a:buSzPts val="900"/>
              <a:buFont typeface="Roboto"/>
              <a:buChar char="❏"/>
            </a:pPr>
            <a:r>
              <a:rPr b="1" lang="en" sz="900">
                <a:latin typeface="Google Sans"/>
                <a:ea typeface="Google Sans"/>
                <a:cs typeface="Google Sans"/>
                <a:sym typeface="Google Sans"/>
              </a:rPr>
              <a:t>Step 8: </a:t>
            </a:r>
            <a:r>
              <a:rPr lang="en" sz="900">
                <a:latin typeface="Google Sans"/>
                <a:ea typeface="Google Sans"/>
                <a:cs typeface="Google Sans"/>
                <a:sym typeface="Google Sans"/>
              </a:rPr>
              <a:t>Iterate code </a:t>
            </a:r>
            <a:endParaRPr sz="900">
              <a:latin typeface="Google Sans"/>
              <a:ea typeface="Google Sans"/>
              <a:cs typeface="Google Sans"/>
              <a:sym typeface="Google Sans"/>
            </a:endParaRPr>
          </a:p>
          <a:p>
            <a:pPr indent="-285750" lvl="0" marL="457200" rtl="0" algn="l">
              <a:lnSpc>
                <a:spcPct val="150000"/>
              </a:lnSpc>
              <a:spcBef>
                <a:spcPts val="0"/>
              </a:spcBef>
              <a:spcAft>
                <a:spcPts val="0"/>
              </a:spcAft>
              <a:buSzPts val="900"/>
              <a:buFont typeface="Roboto"/>
              <a:buChar char="❏"/>
            </a:pPr>
            <a:r>
              <a:rPr b="1" lang="en" sz="900">
                <a:latin typeface="Google Sans"/>
                <a:ea typeface="Google Sans"/>
                <a:cs typeface="Google Sans"/>
                <a:sym typeface="Google Sans"/>
              </a:rPr>
              <a:t>Step 9: </a:t>
            </a:r>
            <a:r>
              <a:rPr lang="en" sz="900">
                <a:latin typeface="Google Sans"/>
                <a:ea typeface="Google Sans"/>
                <a:cs typeface="Google Sans"/>
                <a:sym typeface="Google Sans"/>
              </a:rPr>
              <a:t>Record a demo video and submit </a:t>
            </a:r>
            <a:r>
              <a:rPr lang="en" sz="900">
                <a:solidFill>
                  <a:schemeClr val="dk1"/>
                </a:solidFill>
                <a:latin typeface="Google Sans"/>
                <a:ea typeface="Google Sans"/>
                <a:cs typeface="Google Sans"/>
                <a:sym typeface="Google Sans"/>
              </a:rPr>
              <a:t>by March 31st</a:t>
            </a:r>
            <a:r>
              <a:rPr lang="en" sz="900">
                <a:latin typeface="Google Sans"/>
                <a:ea typeface="Google Sans"/>
                <a:cs typeface="Google Sans"/>
                <a:sym typeface="Google Sans"/>
              </a:rPr>
              <a:t> </a:t>
            </a:r>
            <a:endParaRPr sz="900">
              <a:latin typeface="Google Sans"/>
              <a:ea typeface="Google Sans"/>
              <a:cs typeface="Google Sans"/>
              <a:sym typeface="Google Sans"/>
            </a:endParaRPr>
          </a:p>
          <a:p>
            <a:pPr indent="-285750" lvl="0" marL="457200" rtl="0" algn="l">
              <a:lnSpc>
                <a:spcPct val="150000"/>
              </a:lnSpc>
              <a:spcBef>
                <a:spcPts val="0"/>
              </a:spcBef>
              <a:spcAft>
                <a:spcPts val="0"/>
              </a:spcAft>
              <a:buSzPts val="900"/>
              <a:buFont typeface="Roboto"/>
              <a:buChar char="❏"/>
            </a:pPr>
            <a:r>
              <a:rPr b="1" lang="en" sz="900">
                <a:latin typeface="Google Sans"/>
                <a:ea typeface="Google Sans"/>
                <a:cs typeface="Google Sans"/>
                <a:sym typeface="Google Sans"/>
              </a:rPr>
              <a:t>Step 10: </a:t>
            </a:r>
            <a:r>
              <a:rPr lang="en" sz="900">
                <a:latin typeface="Google Sans"/>
                <a:ea typeface="Google Sans"/>
                <a:cs typeface="Google Sans"/>
                <a:sym typeface="Google Sans"/>
              </a:rPr>
              <a:t>Top 50 solutions announced </a:t>
            </a:r>
            <a:r>
              <a:rPr lang="en" sz="900">
                <a:solidFill>
                  <a:srgbClr val="4A86E8"/>
                </a:solidFill>
                <a:latin typeface="Google Sans"/>
                <a:ea typeface="Google Sans"/>
                <a:cs typeface="Google Sans"/>
                <a:sym typeface="Google Sans"/>
              </a:rPr>
              <a:t>(</a:t>
            </a:r>
            <a:r>
              <a:rPr lang="en" sz="900">
                <a:solidFill>
                  <a:srgbClr val="4A86E8"/>
                </a:solidFill>
                <a:latin typeface="Google Sans"/>
                <a:ea typeface="Google Sans"/>
                <a:cs typeface="Google Sans"/>
                <a:sym typeface="Google Sans"/>
              </a:rPr>
              <a:t>May</a:t>
            </a:r>
            <a:r>
              <a:rPr lang="en" sz="900">
                <a:solidFill>
                  <a:srgbClr val="4A86E8"/>
                </a:solidFill>
                <a:latin typeface="Google Sans"/>
                <a:ea typeface="Google Sans"/>
                <a:cs typeface="Google Sans"/>
                <a:sym typeface="Google Sans"/>
              </a:rPr>
              <a:t>)</a:t>
            </a:r>
            <a:endParaRPr sz="900">
              <a:solidFill>
                <a:srgbClr val="4A86E8"/>
              </a:solidFill>
              <a:latin typeface="Google Sans"/>
              <a:ea typeface="Google Sans"/>
              <a:cs typeface="Google Sans"/>
              <a:sym typeface="Google Sans"/>
            </a:endParaRPr>
          </a:p>
          <a:p>
            <a:pPr indent="-285750" lvl="0" marL="457200" rtl="0" algn="l">
              <a:lnSpc>
                <a:spcPct val="150000"/>
              </a:lnSpc>
              <a:spcBef>
                <a:spcPts val="0"/>
              </a:spcBef>
              <a:spcAft>
                <a:spcPts val="0"/>
              </a:spcAft>
              <a:buSzPts val="900"/>
              <a:buFont typeface="Roboto"/>
              <a:buChar char="❏"/>
            </a:pPr>
            <a:r>
              <a:rPr b="1" lang="en" sz="900">
                <a:latin typeface="Google Sans"/>
                <a:ea typeface="Google Sans"/>
                <a:cs typeface="Google Sans"/>
                <a:sym typeface="Google Sans"/>
              </a:rPr>
              <a:t>Step 11:</a:t>
            </a:r>
            <a:r>
              <a:rPr lang="en" sz="900">
                <a:latin typeface="Google Sans"/>
                <a:ea typeface="Google Sans"/>
                <a:cs typeface="Google Sans"/>
                <a:sym typeface="Google Sans"/>
              </a:rPr>
              <a:t> Top 50 deep mentoring </a:t>
            </a:r>
            <a:r>
              <a:rPr lang="en" sz="900">
                <a:solidFill>
                  <a:srgbClr val="4A86E8"/>
                </a:solidFill>
                <a:latin typeface="Google Sans"/>
                <a:ea typeface="Google Sans"/>
                <a:cs typeface="Google Sans"/>
                <a:sym typeface="Google Sans"/>
              </a:rPr>
              <a:t>(May-June) </a:t>
            </a:r>
            <a:endParaRPr sz="900">
              <a:solidFill>
                <a:srgbClr val="4A86E8"/>
              </a:solidFill>
              <a:latin typeface="Google Sans"/>
              <a:ea typeface="Google Sans"/>
              <a:cs typeface="Google Sans"/>
              <a:sym typeface="Google Sans"/>
            </a:endParaRPr>
          </a:p>
          <a:p>
            <a:pPr indent="-285750" lvl="0" marL="457200" rtl="0" algn="l">
              <a:lnSpc>
                <a:spcPct val="150000"/>
              </a:lnSpc>
              <a:spcBef>
                <a:spcPts val="0"/>
              </a:spcBef>
              <a:spcAft>
                <a:spcPts val="0"/>
              </a:spcAft>
              <a:buSzPts val="900"/>
              <a:buFont typeface="Roboto"/>
              <a:buChar char="❏"/>
            </a:pPr>
            <a:r>
              <a:rPr b="1" lang="en" sz="900">
                <a:latin typeface="Google Sans"/>
                <a:ea typeface="Google Sans"/>
                <a:cs typeface="Google Sans"/>
                <a:sym typeface="Google Sans"/>
              </a:rPr>
              <a:t>Step 12: </a:t>
            </a:r>
            <a:r>
              <a:rPr lang="en" sz="900">
                <a:latin typeface="Google Sans"/>
                <a:ea typeface="Google Sans"/>
                <a:cs typeface="Google Sans"/>
                <a:sym typeface="Google Sans"/>
              </a:rPr>
              <a:t>Top 10 finalists announced </a:t>
            </a:r>
            <a:r>
              <a:rPr lang="en" sz="900">
                <a:solidFill>
                  <a:srgbClr val="4A86E8"/>
                </a:solidFill>
                <a:latin typeface="Google Sans"/>
                <a:ea typeface="Google Sans"/>
                <a:cs typeface="Google Sans"/>
                <a:sym typeface="Google Sans"/>
              </a:rPr>
              <a:t>(July)</a:t>
            </a:r>
            <a:endParaRPr sz="900">
              <a:solidFill>
                <a:srgbClr val="4A86E8"/>
              </a:solidFill>
              <a:latin typeface="Google Sans"/>
              <a:ea typeface="Google Sans"/>
              <a:cs typeface="Google Sans"/>
              <a:sym typeface="Google Sans"/>
            </a:endParaRPr>
          </a:p>
          <a:p>
            <a:pPr indent="-285750" lvl="0" marL="457200" rtl="0" algn="l">
              <a:lnSpc>
                <a:spcPct val="150000"/>
              </a:lnSpc>
              <a:spcBef>
                <a:spcPts val="0"/>
              </a:spcBef>
              <a:spcAft>
                <a:spcPts val="0"/>
              </a:spcAft>
              <a:buSzPts val="900"/>
              <a:buFont typeface="Roboto"/>
              <a:buChar char="❏"/>
            </a:pPr>
            <a:r>
              <a:rPr b="1" lang="en" sz="900">
                <a:latin typeface="Google Sans"/>
                <a:ea typeface="Google Sans"/>
                <a:cs typeface="Google Sans"/>
                <a:sym typeface="Google Sans"/>
              </a:rPr>
              <a:t>Step 13:</a:t>
            </a:r>
            <a:r>
              <a:rPr lang="en" sz="900">
                <a:latin typeface="Google Sans"/>
                <a:ea typeface="Google Sans"/>
                <a:cs typeface="Google Sans"/>
                <a:sym typeface="Google Sans"/>
              </a:rPr>
              <a:t> Top 3 winners announced live on YouTube </a:t>
            </a:r>
            <a:r>
              <a:rPr lang="en" sz="900">
                <a:solidFill>
                  <a:srgbClr val="4A86E8"/>
                </a:solidFill>
                <a:latin typeface="Google Sans"/>
                <a:ea typeface="Google Sans"/>
                <a:cs typeface="Google Sans"/>
                <a:sym typeface="Google Sans"/>
              </a:rPr>
              <a:t>(August)</a:t>
            </a:r>
            <a:endParaRPr sz="900">
              <a:solidFill>
                <a:srgbClr val="4A86E8"/>
              </a:solidFill>
              <a:latin typeface="Google Sans"/>
              <a:ea typeface="Google Sans"/>
              <a:cs typeface="Google Sans"/>
              <a:sym typeface="Google Sans"/>
            </a:endParaRPr>
          </a:p>
          <a:p>
            <a:pPr indent="-285750" lvl="0" marL="457200" rtl="0" algn="l">
              <a:lnSpc>
                <a:spcPct val="150000"/>
              </a:lnSpc>
              <a:spcBef>
                <a:spcPts val="0"/>
              </a:spcBef>
              <a:spcAft>
                <a:spcPts val="0"/>
              </a:spcAft>
              <a:buSzPts val="900"/>
              <a:buFont typeface="Roboto"/>
              <a:buChar char="❏"/>
            </a:pPr>
            <a:r>
              <a:rPr b="1" lang="en" sz="900">
                <a:latin typeface="Google Sans"/>
                <a:ea typeface="Google Sans"/>
                <a:cs typeface="Google Sans"/>
                <a:sym typeface="Google Sans"/>
              </a:rPr>
              <a:t>Step 14: </a:t>
            </a:r>
            <a:r>
              <a:rPr lang="en" sz="900">
                <a:latin typeface="Google Sans"/>
                <a:ea typeface="Google Sans"/>
                <a:cs typeface="Google Sans"/>
                <a:sym typeface="Google Sans"/>
              </a:rPr>
              <a:t>Celebrate all the 2021 Solution Challenge participants!</a:t>
            </a:r>
            <a:endParaRPr sz="900">
              <a:latin typeface="Google Sans"/>
              <a:ea typeface="Google Sans"/>
              <a:cs typeface="Google Sans"/>
              <a:sym typeface="Google Sans"/>
            </a:endParaRPr>
          </a:p>
          <a:p>
            <a:pPr indent="0" lvl="0" marL="0" rtl="0" algn="l">
              <a:lnSpc>
                <a:spcPct val="115000"/>
              </a:lnSpc>
              <a:spcBef>
                <a:spcPts val="0"/>
              </a:spcBef>
              <a:spcAft>
                <a:spcPts val="0"/>
              </a:spcAft>
              <a:buNone/>
            </a:pPr>
            <a:r>
              <a:t/>
            </a:r>
            <a:endParaRPr sz="1100">
              <a:latin typeface="Google Sans"/>
              <a:ea typeface="Google Sans"/>
              <a:cs typeface="Google Sans"/>
              <a:sym typeface="Google Sans"/>
            </a:endParaRPr>
          </a:p>
          <a:p>
            <a:pPr indent="0" lvl="0" marL="5029200" rtl="0" algn="l">
              <a:lnSpc>
                <a:spcPct val="115000"/>
              </a:lnSpc>
              <a:spcBef>
                <a:spcPts val="0"/>
              </a:spcBef>
              <a:spcAft>
                <a:spcPts val="0"/>
              </a:spcAft>
              <a:buNone/>
            </a:pPr>
            <a:r>
              <a:rPr lang="en" sz="900">
                <a:latin typeface="Google Sans"/>
                <a:ea typeface="Google Sans"/>
                <a:cs typeface="Google Sans"/>
                <a:sym typeface="Google Sans"/>
              </a:rPr>
              <a:t>        </a:t>
            </a:r>
            <a:endParaRPr sz="900">
              <a:latin typeface="Google Sans"/>
              <a:ea typeface="Google Sans"/>
              <a:cs typeface="Google Sans"/>
              <a:sym typeface="Google Sans"/>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pic>
        <p:nvPicPr>
          <p:cNvPr id="419" name="Google Shape;419;p66"/>
          <p:cNvPicPr preferRelativeResize="0"/>
          <p:nvPr/>
        </p:nvPicPr>
        <p:blipFill>
          <a:blip r:embed="rId3">
            <a:alphaModFix/>
          </a:blip>
          <a:stretch>
            <a:fillRect/>
          </a:stretch>
        </p:blipFill>
        <p:spPr>
          <a:xfrm>
            <a:off x="5530763" y="14850"/>
            <a:ext cx="3630373" cy="5143499"/>
          </a:xfrm>
          <a:prstGeom prst="rect">
            <a:avLst/>
          </a:prstGeom>
          <a:noFill/>
          <a:ln>
            <a:noFill/>
          </a:ln>
        </p:spPr>
      </p:pic>
      <p:pic>
        <p:nvPicPr>
          <p:cNvPr id="420" name="Google Shape;420;p66"/>
          <p:cNvPicPr preferRelativeResize="0"/>
          <p:nvPr/>
        </p:nvPicPr>
        <p:blipFill>
          <a:blip r:embed="rId4">
            <a:alphaModFix/>
          </a:blip>
          <a:stretch>
            <a:fillRect/>
          </a:stretch>
        </p:blipFill>
        <p:spPr>
          <a:xfrm>
            <a:off x="457700" y="299700"/>
            <a:ext cx="1858626" cy="1032575"/>
          </a:xfrm>
          <a:prstGeom prst="rect">
            <a:avLst/>
          </a:prstGeom>
          <a:noFill/>
          <a:ln>
            <a:noFill/>
          </a:ln>
        </p:spPr>
      </p:pic>
      <p:sp>
        <p:nvSpPr>
          <p:cNvPr id="421" name="Google Shape;421;p66"/>
          <p:cNvSpPr txBox="1"/>
          <p:nvPr>
            <p:ph idx="4294967295" type="title"/>
          </p:nvPr>
        </p:nvSpPr>
        <p:spPr>
          <a:xfrm>
            <a:off x="449214" y="1961589"/>
            <a:ext cx="9144000" cy="27819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6666"/>
              <a:buFont typeface="Arial"/>
              <a:buNone/>
            </a:pPr>
            <a:r>
              <a:rPr b="1" lang="en" sz="3000">
                <a:solidFill>
                  <a:srgbClr val="000000"/>
                </a:solidFill>
                <a:latin typeface="Google Sans"/>
                <a:ea typeface="Google Sans"/>
                <a:cs typeface="Google Sans"/>
                <a:sym typeface="Google Sans"/>
              </a:rPr>
              <a:t>We can’t wait to see what </a:t>
            </a:r>
            <a:br>
              <a:rPr b="1" lang="en" sz="3000">
                <a:solidFill>
                  <a:srgbClr val="000000"/>
                </a:solidFill>
                <a:latin typeface="Google Sans"/>
                <a:ea typeface="Google Sans"/>
                <a:cs typeface="Google Sans"/>
                <a:sym typeface="Google Sans"/>
              </a:rPr>
            </a:br>
            <a:r>
              <a:rPr b="1" lang="en" sz="3000">
                <a:solidFill>
                  <a:srgbClr val="000000"/>
                </a:solidFill>
                <a:latin typeface="Google Sans"/>
                <a:ea typeface="Google Sans"/>
                <a:cs typeface="Google Sans"/>
                <a:sym typeface="Google Sans"/>
              </a:rPr>
              <a:t>your team builds!</a:t>
            </a:r>
            <a:endParaRPr b="1" sz="3000">
              <a:solidFill>
                <a:srgbClr val="000000"/>
              </a:solidFill>
              <a:latin typeface="Google Sans"/>
              <a:ea typeface="Google Sans"/>
              <a:cs typeface="Google Sans"/>
              <a:sym typeface="Google Sans"/>
            </a:endParaRPr>
          </a:p>
          <a:p>
            <a:pPr indent="0" lvl="0" marL="0" rtl="0" algn="l">
              <a:spcBef>
                <a:spcPts val="0"/>
              </a:spcBef>
              <a:spcAft>
                <a:spcPts val="0"/>
              </a:spcAft>
              <a:buClr>
                <a:schemeClr val="dk1"/>
              </a:buClr>
              <a:buSzPct val="36666"/>
              <a:buFont typeface="Arial"/>
              <a:buNone/>
            </a:pPr>
            <a:r>
              <a:t/>
            </a:r>
            <a:endParaRPr b="1" sz="3000">
              <a:solidFill>
                <a:srgbClr val="000000"/>
              </a:solidFill>
              <a:latin typeface="Google Sans"/>
              <a:ea typeface="Google Sans"/>
              <a:cs typeface="Google Sans"/>
              <a:sym typeface="Google Sans"/>
            </a:endParaRPr>
          </a:p>
          <a:p>
            <a:pPr indent="0" lvl="0" marL="0" rtl="0" algn="l">
              <a:spcBef>
                <a:spcPts val="0"/>
              </a:spcBef>
              <a:spcAft>
                <a:spcPts val="0"/>
              </a:spcAft>
              <a:buNone/>
            </a:pPr>
            <a:r>
              <a:t/>
            </a:r>
            <a:endParaRPr b="1" sz="3000">
              <a:solidFill>
                <a:srgbClr val="000000"/>
              </a:solidFill>
              <a:latin typeface="Google Sans"/>
              <a:ea typeface="Google Sans"/>
              <a:cs typeface="Google Sans"/>
              <a:sym typeface="Google Sans"/>
            </a:endParaRPr>
          </a:p>
          <a:p>
            <a:pPr indent="0" lvl="0" marL="0" rtl="0" algn="l">
              <a:spcBef>
                <a:spcPts val="0"/>
              </a:spcBef>
              <a:spcAft>
                <a:spcPts val="0"/>
              </a:spcAft>
              <a:buNone/>
            </a:pPr>
            <a:r>
              <a:t/>
            </a:r>
            <a:endParaRPr sz="1400">
              <a:solidFill>
                <a:srgbClr val="434343"/>
              </a:solidFill>
            </a:endParaRPr>
          </a:p>
          <a:p>
            <a:pPr indent="0" lvl="0" marL="0" rtl="0" algn="l">
              <a:spcBef>
                <a:spcPts val="0"/>
              </a:spcBef>
              <a:spcAft>
                <a:spcPts val="0"/>
              </a:spcAft>
              <a:buNone/>
            </a:pPr>
            <a:r>
              <a:t/>
            </a:r>
            <a:endParaRPr sz="1400">
              <a:solidFill>
                <a:srgbClr val="434343"/>
              </a:solidFill>
            </a:endParaRPr>
          </a:p>
          <a:p>
            <a:pPr indent="0" lvl="0" marL="0" rtl="0" algn="l">
              <a:spcBef>
                <a:spcPts val="0"/>
              </a:spcBef>
              <a:spcAft>
                <a:spcPts val="0"/>
              </a:spcAft>
              <a:buNone/>
            </a:pPr>
            <a:r>
              <a:t/>
            </a:r>
            <a:endParaRPr sz="1400">
              <a:solidFill>
                <a:srgbClr val="434343"/>
              </a:solidFill>
            </a:endParaRPr>
          </a:p>
          <a:p>
            <a:pPr indent="0" lvl="0" marL="0" rtl="0" algn="l">
              <a:spcBef>
                <a:spcPts val="0"/>
              </a:spcBef>
              <a:spcAft>
                <a:spcPts val="0"/>
              </a:spcAft>
              <a:buNone/>
            </a:pPr>
            <a:r>
              <a:t/>
            </a:r>
            <a:endParaRPr sz="1400">
              <a:solidFill>
                <a:srgbClr val="434343"/>
              </a:solidFill>
            </a:endParaRPr>
          </a:p>
          <a:p>
            <a:pPr indent="0" lvl="0" marL="0" rtl="0" algn="l">
              <a:spcBef>
                <a:spcPts val="0"/>
              </a:spcBef>
              <a:spcAft>
                <a:spcPts val="0"/>
              </a:spcAft>
              <a:buClr>
                <a:schemeClr val="dk1"/>
              </a:buClr>
              <a:buSzPct val="78571"/>
              <a:buFont typeface="Arial"/>
              <a:buNone/>
            </a:pPr>
            <a:r>
              <a:t/>
            </a:r>
            <a:endParaRPr b="1" sz="1400">
              <a:solidFill>
                <a:schemeClr val="accent1"/>
              </a:solidFill>
              <a:latin typeface="Google Sans"/>
              <a:ea typeface="Google Sans"/>
              <a:cs typeface="Google Sans"/>
              <a:sym typeface="Google Sans"/>
            </a:endParaRPr>
          </a:p>
          <a:p>
            <a:pPr indent="0" lvl="0" marL="0" rtl="0" algn="l">
              <a:spcBef>
                <a:spcPts val="0"/>
              </a:spcBef>
              <a:spcAft>
                <a:spcPts val="0"/>
              </a:spcAft>
              <a:buNone/>
            </a:pPr>
            <a:r>
              <a:t/>
            </a:r>
            <a:endParaRPr b="1" sz="1400">
              <a:solidFill>
                <a:srgbClr val="1A73E8"/>
              </a:solidFill>
              <a:latin typeface="Google Sans"/>
              <a:ea typeface="Google Sans"/>
              <a:cs typeface="Google Sans"/>
              <a:sym typeface="Google Sans"/>
            </a:endParaRPr>
          </a:p>
        </p:txBody>
      </p:sp>
      <p:cxnSp>
        <p:nvCxnSpPr>
          <p:cNvPr id="422" name="Google Shape;422;p66"/>
          <p:cNvCxnSpPr/>
          <p:nvPr/>
        </p:nvCxnSpPr>
        <p:spPr>
          <a:xfrm>
            <a:off x="567000" y="1688700"/>
            <a:ext cx="4544100" cy="0"/>
          </a:xfrm>
          <a:prstGeom prst="straightConnector1">
            <a:avLst/>
          </a:prstGeom>
          <a:noFill/>
          <a:ln cap="flat" cmpd="sng" w="9525">
            <a:solidFill>
              <a:srgbClr val="999999"/>
            </a:solidFill>
            <a:prstDash val="dot"/>
            <a:round/>
            <a:headEnd len="med" w="med" type="none"/>
            <a:tailEnd len="med" w="med" type="none"/>
          </a:ln>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23"/>
          <p:cNvSpPr txBox="1"/>
          <p:nvPr/>
        </p:nvSpPr>
        <p:spPr>
          <a:xfrm>
            <a:off x="234920" y="1219650"/>
            <a:ext cx="4337100" cy="434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latin typeface="Google Sans"/>
                <a:ea typeface="Google Sans"/>
                <a:cs typeface="Google Sans"/>
                <a:sym typeface="Google Sans"/>
              </a:rPr>
              <a:t>Introductions!</a:t>
            </a:r>
            <a:endParaRPr sz="1600">
              <a:latin typeface="Google Sans"/>
              <a:ea typeface="Google Sans"/>
              <a:cs typeface="Google Sans"/>
              <a:sym typeface="Google Sans"/>
            </a:endParaRPr>
          </a:p>
        </p:txBody>
      </p:sp>
      <p:sp>
        <p:nvSpPr>
          <p:cNvPr id="125" name="Google Shape;125;p23"/>
          <p:cNvSpPr txBox="1"/>
          <p:nvPr/>
        </p:nvSpPr>
        <p:spPr>
          <a:xfrm>
            <a:off x="302293" y="704800"/>
            <a:ext cx="8470800" cy="432900"/>
          </a:xfrm>
          <a:prstGeom prst="rect">
            <a:avLst/>
          </a:prstGeom>
          <a:noFill/>
          <a:ln>
            <a:noFill/>
          </a:ln>
        </p:spPr>
        <p:txBody>
          <a:bodyPr anchorCtr="0" anchor="b" bIns="0" lIns="0" spcFirstLastPara="1" rIns="228600" wrap="square" tIns="0">
            <a:noAutofit/>
          </a:bodyPr>
          <a:lstStyle/>
          <a:p>
            <a:pPr indent="0" lvl="0" marL="0" rtl="0" algn="l">
              <a:spcBef>
                <a:spcPts val="0"/>
              </a:spcBef>
              <a:spcAft>
                <a:spcPts val="0"/>
              </a:spcAft>
              <a:buNone/>
            </a:pPr>
            <a:r>
              <a:rPr b="1" lang="en" sz="2400">
                <a:latin typeface="Google Sans"/>
                <a:ea typeface="Google Sans"/>
                <a:cs typeface="Google Sans"/>
                <a:sym typeface="Google Sans"/>
              </a:rPr>
              <a:t>Speakers</a:t>
            </a:r>
            <a:endParaRPr b="1" sz="2400">
              <a:latin typeface="Google Sans"/>
              <a:ea typeface="Google Sans"/>
              <a:cs typeface="Google Sans"/>
              <a:sym typeface="Google Sans"/>
            </a:endParaRPr>
          </a:p>
        </p:txBody>
      </p:sp>
      <p:pic>
        <p:nvPicPr>
          <p:cNvPr id="126" name="Google Shape;126;p23"/>
          <p:cNvPicPr preferRelativeResize="0"/>
          <p:nvPr/>
        </p:nvPicPr>
        <p:blipFill rotWithShape="1">
          <a:blip r:embed="rId3">
            <a:alphaModFix/>
          </a:blip>
          <a:srcRect b="9800" l="-15340" r="15339" t="-9800"/>
          <a:stretch/>
        </p:blipFill>
        <p:spPr>
          <a:xfrm>
            <a:off x="5876450" y="3305500"/>
            <a:ext cx="3267548" cy="1838000"/>
          </a:xfrm>
          <a:prstGeom prst="rect">
            <a:avLst/>
          </a:prstGeom>
          <a:noFill/>
          <a:ln>
            <a:noFill/>
          </a:ln>
        </p:spPr>
      </p:pic>
      <p:sp>
        <p:nvSpPr>
          <p:cNvPr id="127" name="Google Shape;127;p23"/>
          <p:cNvSpPr txBox="1"/>
          <p:nvPr/>
        </p:nvSpPr>
        <p:spPr>
          <a:xfrm>
            <a:off x="259857" y="3021652"/>
            <a:ext cx="2414100" cy="1079400"/>
          </a:xfrm>
          <a:prstGeom prst="rect">
            <a:avLst/>
          </a:prstGeom>
          <a:noFill/>
          <a:ln>
            <a:noFill/>
          </a:ln>
        </p:spPr>
        <p:txBody>
          <a:bodyPr anchorCtr="0" anchor="t" bIns="91425" lIns="91425" spcFirstLastPara="1" rIns="91425" wrap="square" tIns="91425">
            <a:spAutoFit/>
          </a:bodyPr>
          <a:lstStyle/>
          <a:p>
            <a:pPr indent="0" lvl="0" marL="0" rtl="0" algn="ctr">
              <a:lnSpc>
                <a:spcPct val="100000"/>
              </a:lnSpc>
              <a:spcBef>
                <a:spcPts val="1600"/>
              </a:spcBef>
              <a:spcAft>
                <a:spcPts val="0"/>
              </a:spcAft>
              <a:buNone/>
            </a:pPr>
            <a:r>
              <a:rPr b="1" lang="en">
                <a:solidFill>
                  <a:srgbClr val="434343"/>
                </a:solidFill>
              </a:rPr>
              <a:t>Li-Yun Wang</a:t>
            </a:r>
            <a:endParaRPr b="1">
              <a:solidFill>
                <a:srgbClr val="434343"/>
              </a:solidFill>
            </a:endParaRPr>
          </a:p>
          <a:p>
            <a:pPr indent="0" lvl="0" marL="0" rtl="0" algn="ctr">
              <a:lnSpc>
                <a:spcPct val="115000"/>
              </a:lnSpc>
              <a:spcBef>
                <a:spcPts val="400"/>
              </a:spcBef>
              <a:spcAft>
                <a:spcPts val="0"/>
              </a:spcAft>
              <a:buClr>
                <a:schemeClr val="dk1"/>
              </a:buClr>
              <a:buSzPts val="1100"/>
              <a:buFont typeface="Arial"/>
              <a:buNone/>
            </a:pPr>
            <a:r>
              <a:rPr lang="en" sz="1200">
                <a:solidFill>
                  <a:srgbClr val="434343"/>
                </a:solidFill>
                <a:latin typeface="Google Sans"/>
                <a:ea typeface="Google Sans"/>
                <a:cs typeface="Google Sans"/>
                <a:sym typeface="Google Sans"/>
              </a:rPr>
              <a:t>DSC Lead</a:t>
            </a:r>
            <a:endParaRPr b="1">
              <a:solidFill>
                <a:srgbClr val="434343"/>
              </a:solidFill>
              <a:latin typeface="Google Sans"/>
              <a:ea typeface="Google Sans"/>
              <a:cs typeface="Google Sans"/>
              <a:sym typeface="Google Sans"/>
            </a:endParaRPr>
          </a:p>
          <a:p>
            <a:pPr indent="0" lvl="0" marL="0" rtl="0" algn="ctr">
              <a:lnSpc>
                <a:spcPct val="115000"/>
              </a:lnSpc>
              <a:spcBef>
                <a:spcPts val="0"/>
              </a:spcBef>
              <a:spcAft>
                <a:spcPts val="0"/>
              </a:spcAft>
              <a:buClr>
                <a:schemeClr val="dk1"/>
              </a:buClr>
              <a:buSzPts val="1100"/>
              <a:buFont typeface="Arial"/>
              <a:buNone/>
            </a:pPr>
            <a:r>
              <a:rPr lang="en" sz="1200">
                <a:solidFill>
                  <a:srgbClr val="434343"/>
                </a:solidFill>
                <a:latin typeface="Google Sans"/>
                <a:ea typeface="Google Sans"/>
                <a:cs typeface="Google Sans"/>
                <a:sym typeface="Google Sans"/>
              </a:rPr>
              <a:t>Portland State University</a:t>
            </a:r>
            <a:endParaRPr sz="1200">
              <a:solidFill>
                <a:srgbClr val="434343"/>
              </a:solidFill>
            </a:endParaRPr>
          </a:p>
        </p:txBody>
      </p:sp>
      <p:sp>
        <p:nvSpPr>
          <p:cNvPr id="128" name="Google Shape;128;p23"/>
          <p:cNvSpPr txBox="1"/>
          <p:nvPr/>
        </p:nvSpPr>
        <p:spPr>
          <a:xfrm>
            <a:off x="5694675" y="3169950"/>
            <a:ext cx="2298600" cy="11241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1600"/>
              </a:spcBef>
              <a:spcAft>
                <a:spcPts val="0"/>
              </a:spcAft>
              <a:buNone/>
            </a:pPr>
            <a:r>
              <a:rPr b="1" lang="en">
                <a:solidFill>
                  <a:srgbClr val="434343"/>
                </a:solidFill>
              </a:rPr>
              <a:t>Daniel Fiorillo</a:t>
            </a:r>
            <a:endParaRPr b="1">
              <a:solidFill>
                <a:srgbClr val="434343"/>
              </a:solidFill>
            </a:endParaRPr>
          </a:p>
          <a:p>
            <a:pPr indent="0" lvl="0" marL="0" marR="0" rtl="0" algn="ctr">
              <a:lnSpc>
                <a:spcPct val="115000"/>
              </a:lnSpc>
              <a:spcBef>
                <a:spcPts val="400"/>
              </a:spcBef>
              <a:spcAft>
                <a:spcPts val="0"/>
              </a:spcAft>
              <a:buClr>
                <a:schemeClr val="dk1"/>
              </a:buClr>
              <a:buSzPts val="1100"/>
              <a:buFont typeface="Arial"/>
              <a:buNone/>
            </a:pPr>
            <a:r>
              <a:rPr lang="en" sz="1200">
                <a:solidFill>
                  <a:srgbClr val="434343"/>
                </a:solidFill>
                <a:latin typeface="Google Sans"/>
                <a:ea typeface="Google Sans"/>
                <a:cs typeface="Google Sans"/>
                <a:sym typeface="Google Sans"/>
              </a:rPr>
              <a:t>DSC Community Manager</a:t>
            </a:r>
            <a:endParaRPr sz="1200">
              <a:solidFill>
                <a:srgbClr val="434343"/>
              </a:solidFill>
              <a:latin typeface="Google Sans"/>
              <a:ea typeface="Google Sans"/>
              <a:cs typeface="Google Sans"/>
              <a:sym typeface="Google Sans"/>
            </a:endParaRPr>
          </a:p>
          <a:p>
            <a:pPr indent="0" lvl="0" marL="0" marR="0" rtl="0" algn="ctr">
              <a:lnSpc>
                <a:spcPct val="115000"/>
              </a:lnSpc>
              <a:spcBef>
                <a:spcPts val="0"/>
              </a:spcBef>
              <a:spcAft>
                <a:spcPts val="0"/>
              </a:spcAft>
              <a:buClr>
                <a:schemeClr val="dk1"/>
              </a:buClr>
              <a:buSzPts val="1100"/>
              <a:buFont typeface="Arial"/>
              <a:buNone/>
            </a:pPr>
            <a:r>
              <a:rPr lang="en" sz="1200">
                <a:solidFill>
                  <a:srgbClr val="434343"/>
                </a:solidFill>
                <a:latin typeface="Google Sans"/>
                <a:ea typeface="Google Sans"/>
                <a:cs typeface="Google Sans"/>
                <a:sym typeface="Google Sans"/>
              </a:rPr>
              <a:t>Google</a:t>
            </a:r>
            <a:endParaRPr sz="1200">
              <a:solidFill>
                <a:srgbClr val="434343"/>
              </a:solidFill>
              <a:latin typeface="Google Sans"/>
              <a:ea typeface="Google Sans"/>
              <a:cs typeface="Google Sans"/>
              <a:sym typeface="Google Sans"/>
            </a:endParaRPr>
          </a:p>
          <a:p>
            <a:pPr indent="0" lvl="0" marL="0" rtl="0" algn="l">
              <a:spcBef>
                <a:spcPts val="0"/>
              </a:spcBef>
              <a:spcAft>
                <a:spcPts val="0"/>
              </a:spcAft>
              <a:buNone/>
            </a:pPr>
            <a:r>
              <a:t/>
            </a:r>
            <a:endParaRPr b="1">
              <a:solidFill>
                <a:srgbClr val="434343"/>
              </a:solidFill>
            </a:endParaRPr>
          </a:p>
        </p:txBody>
      </p:sp>
      <p:sp>
        <p:nvSpPr>
          <p:cNvPr id="129" name="Google Shape;129;p23"/>
          <p:cNvSpPr/>
          <p:nvPr/>
        </p:nvSpPr>
        <p:spPr>
          <a:xfrm>
            <a:off x="1019150" y="2124000"/>
            <a:ext cx="895500" cy="895500"/>
          </a:xfrm>
          <a:prstGeom prst="ellipse">
            <a:avLst/>
          </a:prstGeom>
          <a:solidFill>
            <a:srgbClr val="1A7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23"/>
          <p:cNvSpPr/>
          <p:nvPr/>
        </p:nvSpPr>
        <p:spPr>
          <a:xfrm>
            <a:off x="6396200" y="2124000"/>
            <a:ext cx="895500" cy="895500"/>
          </a:xfrm>
          <a:prstGeom prst="ellipse">
            <a:avLst/>
          </a:prstGeom>
          <a:solidFill>
            <a:srgbClr val="1A7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1" name="Google Shape;131;p23"/>
          <p:cNvPicPr preferRelativeResize="0"/>
          <p:nvPr/>
        </p:nvPicPr>
        <p:blipFill>
          <a:blip r:embed="rId4">
            <a:alphaModFix/>
          </a:blip>
          <a:stretch>
            <a:fillRect/>
          </a:stretch>
        </p:blipFill>
        <p:spPr>
          <a:xfrm>
            <a:off x="3354488" y="1789325"/>
            <a:ext cx="1659625" cy="1412450"/>
          </a:xfrm>
          <a:prstGeom prst="rect">
            <a:avLst/>
          </a:prstGeom>
          <a:noFill/>
          <a:ln>
            <a:noFill/>
          </a:ln>
        </p:spPr>
      </p:pic>
      <p:pic>
        <p:nvPicPr>
          <p:cNvPr id="132" name="Google Shape;132;p23"/>
          <p:cNvPicPr preferRelativeResize="0"/>
          <p:nvPr/>
        </p:nvPicPr>
        <p:blipFill>
          <a:blip r:embed="rId5">
            <a:alphaModFix/>
          </a:blip>
          <a:stretch>
            <a:fillRect/>
          </a:stretch>
        </p:blipFill>
        <p:spPr>
          <a:xfrm>
            <a:off x="869450" y="1973550"/>
            <a:ext cx="1194900" cy="1196400"/>
          </a:xfrm>
          <a:prstGeom prst="ellipse">
            <a:avLst/>
          </a:prstGeom>
          <a:noFill/>
          <a:ln>
            <a:noFill/>
          </a:ln>
        </p:spPr>
      </p:pic>
      <p:sp>
        <p:nvSpPr>
          <p:cNvPr id="133" name="Google Shape;133;p23"/>
          <p:cNvSpPr txBox="1"/>
          <p:nvPr/>
        </p:nvSpPr>
        <p:spPr>
          <a:xfrm>
            <a:off x="3024582" y="3174052"/>
            <a:ext cx="2414100" cy="1079400"/>
          </a:xfrm>
          <a:prstGeom prst="rect">
            <a:avLst/>
          </a:prstGeom>
          <a:noFill/>
          <a:ln>
            <a:noFill/>
          </a:ln>
        </p:spPr>
        <p:txBody>
          <a:bodyPr anchorCtr="0" anchor="t" bIns="91425" lIns="91425" spcFirstLastPara="1" rIns="91425" wrap="square" tIns="91425">
            <a:spAutoFit/>
          </a:bodyPr>
          <a:lstStyle/>
          <a:p>
            <a:pPr indent="0" lvl="0" marL="0" rtl="0" algn="ctr">
              <a:lnSpc>
                <a:spcPct val="100000"/>
              </a:lnSpc>
              <a:spcBef>
                <a:spcPts val="1600"/>
              </a:spcBef>
              <a:spcAft>
                <a:spcPts val="0"/>
              </a:spcAft>
              <a:buNone/>
            </a:pPr>
            <a:r>
              <a:rPr b="1" lang="en">
                <a:solidFill>
                  <a:srgbClr val="434343"/>
                </a:solidFill>
              </a:rPr>
              <a:t>Leilani Hagen</a:t>
            </a:r>
            <a:endParaRPr b="1">
              <a:solidFill>
                <a:srgbClr val="434343"/>
              </a:solidFill>
            </a:endParaRPr>
          </a:p>
          <a:p>
            <a:pPr indent="0" lvl="0" marL="0" rtl="0" algn="ctr">
              <a:lnSpc>
                <a:spcPct val="115000"/>
              </a:lnSpc>
              <a:spcBef>
                <a:spcPts val="400"/>
              </a:spcBef>
              <a:spcAft>
                <a:spcPts val="0"/>
              </a:spcAft>
              <a:buClr>
                <a:schemeClr val="dk1"/>
              </a:buClr>
              <a:buSzPts val="1100"/>
              <a:buFont typeface="Arial"/>
              <a:buNone/>
            </a:pPr>
            <a:r>
              <a:rPr lang="en" sz="1200">
                <a:solidFill>
                  <a:srgbClr val="434343"/>
                </a:solidFill>
                <a:latin typeface="Google Sans"/>
                <a:ea typeface="Google Sans"/>
                <a:cs typeface="Google Sans"/>
                <a:sym typeface="Google Sans"/>
              </a:rPr>
              <a:t>DSC Vice President</a:t>
            </a:r>
            <a:endParaRPr b="1">
              <a:solidFill>
                <a:srgbClr val="434343"/>
              </a:solidFill>
              <a:latin typeface="Google Sans"/>
              <a:ea typeface="Google Sans"/>
              <a:cs typeface="Google Sans"/>
              <a:sym typeface="Google Sans"/>
            </a:endParaRPr>
          </a:p>
          <a:p>
            <a:pPr indent="0" lvl="0" marL="0" rtl="0" algn="ctr">
              <a:lnSpc>
                <a:spcPct val="115000"/>
              </a:lnSpc>
              <a:spcBef>
                <a:spcPts val="0"/>
              </a:spcBef>
              <a:spcAft>
                <a:spcPts val="0"/>
              </a:spcAft>
              <a:buClr>
                <a:schemeClr val="dk1"/>
              </a:buClr>
              <a:buSzPts val="1100"/>
              <a:buFont typeface="Arial"/>
              <a:buNone/>
            </a:pPr>
            <a:r>
              <a:rPr lang="en" sz="1200">
                <a:solidFill>
                  <a:srgbClr val="434343"/>
                </a:solidFill>
                <a:latin typeface="Google Sans"/>
                <a:ea typeface="Google Sans"/>
                <a:cs typeface="Google Sans"/>
                <a:sym typeface="Google Sans"/>
              </a:rPr>
              <a:t>Portland State University</a:t>
            </a:r>
            <a:endParaRPr sz="1200">
              <a:solidFill>
                <a:srgbClr val="434343"/>
              </a:solidFill>
            </a:endParaRPr>
          </a:p>
        </p:txBody>
      </p:sp>
      <p:pic>
        <p:nvPicPr>
          <p:cNvPr id="134" name="Google Shape;134;p23"/>
          <p:cNvPicPr preferRelativeResize="0"/>
          <p:nvPr/>
        </p:nvPicPr>
        <p:blipFill>
          <a:blip r:embed="rId6">
            <a:alphaModFix/>
          </a:blip>
          <a:stretch>
            <a:fillRect/>
          </a:stretch>
        </p:blipFill>
        <p:spPr>
          <a:xfrm>
            <a:off x="6094099" y="1852749"/>
            <a:ext cx="1335900" cy="1335900"/>
          </a:xfrm>
          <a:prstGeom prst="ellipse">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4"/>
          <p:cNvSpPr txBox="1"/>
          <p:nvPr/>
        </p:nvSpPr>
        <p:spPr>
          <a:xfrm>
            <a:off x="234920" y="1219650"/>
            <a:ext cx="43371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Google Sans"/>
                <a:ea typeface="Google Sans"/>
                <a:cs typeface="Google Sans"/>
                <a:sym typeface="Google Sans"/>
              </a:rPr>
              <a:t>What should you walk out of this workshop with</a:t>
            </a:r>
            <a:endParaRPr sz="1000">
              <a:latin typeface="Google Sans"/>
              <a:ea typeface="Google Sans"/>
              <a:cs typeface="Google Sans"/>
              <a:sym typeface="Google Sans"/>
            </a:endParaRPr>
          </a:p>
        </p:txBody>
      </p:sp>
      <p:sp>
        <p:nvSpPr>
          <p:cNvPr id="140" name="Google Shape;140;p24"/>
          <p:cNvSpPr txBox="1"/>
          <p:nvPr/>
        </p:nvSpPr>
        <p:spPr>
          <a:xfrm>
            <a:off x="302293" y="704800"/>
            <a:ext cx="8470800" cy="432900"/>
          </a:xfrm>
          <a:prstGeom prst="rect">
            <a:avLst/>
          </a:prstGeom>
          <a:noFill/>
          <a:ln>
            <a:noFill/>
          </a:ln>
        </p:spPr>
        <p:txBody>
          <a:bodyPr anchorCtr="0" anchor="b" bIns="0" lIns="0" spcFirstLastPara="1" rIns="228600" wrap="square" tIns="0">
            <a:noAutofit/>
          </a:bodyPr>
          <a:lstStyle/>
          <a:p>
            <a:pPr indent="0" lvl="0" marL="0" rtl="0" algn="l">
              <a:spcBef>
                <a:spcPts val="0"/>
              </a:spcBef>
              <a:spcAft>
                <a:spcPts val="0"/>
              </a:spcAft>
              <a:buNone/>
            </a:pPr>
            <a:r>
              <a:rPr b="1" lang="en" sz="2400">
                <a:latin typeface="Google Sans"/>
                <a:ea typeface="Google Sans"/>
                <a:cs typeface="Google Sans"/>
                <a:sym typeface="Google Sans"/>
              </a:rPr>
              <a:t>Today’s Goals</a:t>
            </a:r>
            <a:endParaRPr b="1" sz="2400">
              <a:latin typeface="Google Sans"/>
              <a:ea typeface="Google Sans"/>
              <a:cs typeface="Google Sans"/>
              <a:sym typeface="Google Sans"/>
            </a:endParaRPr>
          </a:p>
        </p:txBody>
      </p:sp>
      <p:pic>
        <p:nvPicPr>
          <p:cNvPr id="141" name="Google Shape;141;p24"/>
          <p:cNvPicPr preferRelativeResize="0"/>
          <p:nvPr/>
        </p:nvPicPr>
        <p:blipFill rotWithShape="1">
          <a:blip r:embed="rId3">
            <a:alphaModFix/>
          </a:blip>
          <a:srcRect b="9800" l="-15340" r="15339" t="-9800"/>
          <a:stretch/>
        </p:blipFill>
        <p:spPr>
          <a:xfrm>
            <a:off x="5876450" y="3305500"/>
            <a:ext cx="3267548" cy="1838000"/>
          </a:xfrm>
          <a:prstGeom prst="rect">
            <a:avLst/>
          </a:prstGeom>
          <a:noFill/>
          <a:ln>
            <a:noFill/>
          </a:ln>
        </p:spPr>
      </p:pic>
      <p:sp>
        <p:nvSpPr>
          <p:cNvPr id="142" name="Google Shape;142;p24"/>
          <p:cNvSpPr txBox="1"/>
          <p:nvPr/>
        </p:nvSpPr>
        <p:spPr>
          <a:xfrm>
            <a:off x="929975" y="1852800"/>
            <a:ext cx="6819600" cy="1733400"/>
          </a:xfrm>
          <a:prstGeom prst="rect">
            <a:avLst/>
          </a:prstGeom>
          <a:noFill/>
          <a:ln>
            <a:noFill/>
          </a:ln>
        </p:spPr>
        <p:txBody>
          <a:bodyPr anchorCtr="0" anchor="t" bIns="91425" lIns="91425" spcFirstLastPara="1" rIns="91425" wrap="square" tIns="91425">
            <a:spAutoFit/>
          </a:bodyPr>
          <a:lstStyle/>
          <a:p>
            <a:pPr indent="-317500" lvl="0" marL="457200" rtl="0" algn="l">
              <a:lnSpc>
                <a:spcPct val="200000"/>
              </a:lnSpc>
              <a:spcBef>
                <a:spcPts val="1600"/>
              </a:spcBef>
              <a:spcAft>
                <a:spcPts val="0"/>
              </a:spcAft>
              <a:buClr>
                <a:srgbClr val="434343"/>
              </a:buClr>
              <a:buSzPts val="1400"/>
              <a:buAutoNum type="arabicPeriod"/>
            </a:pPr>
            <a:r>
              <a:rPr b="1" lang="en">
                <a:solidFill>
                  <a:srgbClr val="434343"/>
                </a:solidFill>
              </a:rPr>
              <a:t>Understand Solution Challenge 2021’s focus and judging criteria</a:t>
            </a:r>
            <a:endParaRPr b="1">
              <a:solidFill>
                <a:srgbClr val="434343"/>
              </a:solidFill>
            </a:endParaRPr>
          </a:p>
          <a:p>
            <a:pPr indent="-317500" lvl="0" marL="457200" rtl="0" algn="l">
              <a:lnSpc>
                <a:spcPct val="200000"/>
              </a:lnSpc>
              <a:spcBef>
                <a:spcPts val="0"/>
              </a:spcBef>
              <a:spcAft>
                <a:spcPts val="0"/>
              </a:spcAft>
              <a:buClr>
                <a:srgbClr val="434343"/>
              </a:buClr>
              <a:buSzPts val="1400"/>
              <a:buAutoNum type="arabicPeriod"/>
            </a:pPr>
            <a:r>
              <a:rPr b="1" lang="en">
                <a:solidFill>
                  <a:srgbClr val="434343"/>
                </a:solidFill>
              </a:rPr>
              <a:t>Define and limit the scope of your problem</a:t>
            </a:r>
            <a:endParaRPr i="1">
              <a:solidFill>
                <a:srgbClr val="1A73E8"/>
              </a:solidFill>
            </a:endParaRPr>
          </a:p>
          <a:p>
            <a:pPr indent="-317500" lvl="0" marL="457200" rtl="0" algn="l">
              <a:lnSpc>
                <a:spcPct val="200000"/>
              </a:lnSpc>
              <a:spcBef>
                <a:spcPts val="0"/>
              </a:spcBef>
              <a:spcAft>
                <a:spcPts val="0"/>
              </a:spcAft>
              <a:buClr>
                <a:srgbClr val="434343"/>
              </a:buClr>
              <a:buSzPts val="1400"/>
              <a:buAutoNum type="arabicPeriod"/>
            </a:pPr>
            <a:r>
              <a:rPr b="1" lang="en">
                <a:solidFill>
                  <a:srgbClr val="434343"/>
                </a:solidFill>
              </a:rPr>
              <a:t>Identify potential market and users</a:t>
            </a:r>
            <a:endParaRPr b="1">
              <a:solidFill>
                <a:srgbClr val="434343"/>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25"/>
          <p:cNvSpPr txBox="1"/>
          <p:nvPr/>
        </p:nvSpPr>
        <p:spPr>
          <a:xfrm>
            <a:off x="333325" y="961975"/>
            <a:ext cx="8025900" cy="352200"/>
          </a:xfrm>
          <a:prstGeom prst="rect">
            <a:avLst/>
          </a:prstGeom>
          <a:noFill/>
          <a:ln>
            <a:noFill/>
          </a:ln>
        </p:spPr>
        <p:txBody>
          <a:bodyPr anchorCtr="0" anchor="t" bIns="0" lIns="0" spcFirstLastPara="1" rIns="228600" wrap="square" tIns="0">
            <a:noAutofit/>
          </a:bodyPr>
          <a:lstStyle/>
          <a:p>
            <a:pPr indent="0" lvl="0" marL="0" rtl="0" algn="l">
              <a:spcBef>
                <a:spcPts val="0"/>
              </a:spcBef>
              <a:spcAft>
                <a:spcPts val="0"/>
              </a:spcAft>
              <a:buNone/>
            </a:pPr>
            <a:r>
              <a:rPr lang="en" sz="2400">
                <a:solidFill>
                  <a:srgbClr val="3C4043"/>
                </a:solidFill>
                <a:latin typeface="Google Sans Medium"/>
                <a:ea typeface="Google Sans Medium"/>
                <a:cs typeface="Google Sans Medium"/>
                <a:sym typeface="Google Sans Medium"/>
              </a:rPr>
              <a:t>Agenda</a:t>
            </a:r>
            <a:endParaRPr sz="2400">
              <a:solidFill>
                <a:srgbClr val="3C4043"/>
              </a:solidFill>
              <a:latin typeface="Google Sans Medium"/>
              <a:ea typeface="Google Sans Medium"/>
              <a:cs typeface="Google Sans Medium"/>
              <a:sym typeface="Google Sans Medium"/>
            </a:endParaRPr>
          </a:p>
        </p:txBody>
      </p:sp>
      <p:sp>
        <p:nvSpPr>
          <p:cNvPr id="148" name="Google Shape;148;p25"/>
          <p:cNvSpPr/>
          <p:nvPr/>
        </p:nvSpPr>
        <p:spPr>
          <a:xfrm>
            <a:off x="1274700" y="1773375"/>
            <a:ext cx="6143100" cy="2663400"/>
          </a:xfrm>
          <a:prstGeom prst="roundRect">
            <a:avLst>
              <a:gd fmla="val 9230" name="adj"/>
            </a:avLst>
          </a:prstGeom>
          <a:solidFill>
            <a:srgbClr val="FFFFFF"/>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25"/>
          <p:cNvSpPr txBox="1"/>
          <p:nvPr/>
        </p:nvSpPr>
        <p:spPr>
          <a:xfrm>
            <a:off x="1758270" y="2043550"/>
            <a:ext cx="5016600" cy="1758600"/>
          </a:xfrm>
          <a:prstGeom prst="rect">
            <a:avLst/>
          </a:prstGeom>
          <a:noFill/>
          <a:ln>
            <a:noFill/>
          </a:ln>
        </p:spPr>
        <p:txBody>
          <a:bodyPr anchorCtr="0" anchor="t" bIns="0" lIns="0" spcFirstLastPara="1" rIns="228600" wrap="square" tIns="0">
            <a:noAutofit/>
          </a:bodyPr>
          <a:lstStyle/>
          <a:p>
            <a:pPr indent="0" lvl="0" marL="0" rtl="0" algn="l">
              <a:lnSpc>
                <a:spcPct val="114000"/>
              </a:lnSpc>
              <a:spcBef>
                <a:spcPts val="0"/>
              </a:spcBef>
              <a:spcAft>
                <a:spcPts val="0"/>
              </a:spcAft>
              <a:buNone/>
            </a:pPr>
            <a:r>
              <a:rPr b="1" lang="en" sz="1300">
                <a:solidFill>
                  <a:srgbClr val="3C4043"/>
                </a:solidFill>
                <a:latin typeface="Google Sans"/>
                <a:ea typeface="Google Sans"/>
                <a:cs typeface="Google Sans"/>
                <a:sym typeface="Google Sans"/>
              </a:rPr>
              <a:t>CST Timezone</a:t>
            </a:r>
            <a:endParaRPr b="1" sz="1300">
              <a:solidFill>
                <a:srgbClr val="3C4043"/>
              </a:solidFill>
              <a:latin typeface="Google Sans"/>
              <a:ea typeface="Google Sans"/>
              <a:cs typeface="Google Sans"/>
              <a:sym typeface="Google Sans"/>
            </a:endParaRPr>
          </a:p>
          <a:p>
            <a:pPr indent="0" lvl="0" marL="0" rtl="0" algn="l">
              <a:lnSpc>
                <a:spcPct val="114000"/>
              </a:lnSpc>
              <a:spcBef>
                <a:spcPts val="500"/>
              </a:spcBef>
              <a:spcAft>
                <a:spcPts val="0"/>
              </a:spcAft>
              <a:buNone/>
            </a:pPr>
            <a:r>
              <a:rPr lang="en" sz="1300">
                <a:solidFill>
                  <a:srgbClr val="4285F4"/>
                </a:solidFill>
                <a:latin typeface="Google Sans Medium"/>
                <a:ea typeface="Google Sans Medium"/>
                <a:cs typeface="Google Sans Medium"/>
                <a:sym typeface="Google Sans Medium"/>
              </a:rPr>
              <a:t>1:05 pm:</a:t>
            </a:r>
            <a:r>
              <a:rPr lang="en" sz="1300">
                <a:solidFill>
                  <a:srgbClr val="3C4043"/>
                </a:solidFill>
                <a:latin typeface="Google Sans"/>
                <a:ea typeface="Google Sans"/>
                <a:cs typeface="Google Sans"/>
                <a:sym typeface="Google Sans"/>
              </a:rPr>
              <a:t> 	Focus &amp; Judging Criteria</a:t>
            </a:r>
            <a:endParaRPr>
              <a:solidFill>
                <a:srgbClr val="3C4043"/>
              </a:solidFill>
              <a:latin typeface="Google Sans"/>
              <a:ea typeface="Google Sans"/>
              <a:cs typeface="Google Sans"/>
              <a:sym typeface="Google Sans"/>
            </a:endParaRPr>
          </a:p>
          <a:p>
            <a:pPr indent="0" lvl="0" marL="0" rtl="0" algn="l">
              <a:lnSpc>
                <a:spcPct val="114000"/>
              </a:lnSpc>
              <a:spcBef>
                <a:spcPts val="500"/>
              </a:spcBef>
              <a:spcAft>
                <a:spcPts val="0"/>
              </a:spcAft>
              <a:buNone/>
            </a:pPr>
            <a:r>
              <a:rPr lang="en" sz="1300">
                <a:solidFill>
                  <a:srgbClr val="4285F4"/>
                </a:solidFill>
                <a:latin typeface="Google Sans Medium"/>
                <a:ea typeface="Google Sans Medium"/>
                <a:cs typeface="Google Sans Medium"/>
                <a:sym typeface="Google Sans Medium"/>
              </a:rPr>
              <a:t>1:20 pm:</a:t>
            </a:r>
            <a:r>
              <a:rPr lang="en" sz="1300">
                <a:solidFill>
                  <a:srgbClr val="3C4043"/>
                </a:solidFill>
                <a:latin typeface="Google Sans"/>
                <a:ea typeface="Google Sans"/>
                <a:cs typeface="Google Sans"/>
                <a:sym typeface="Google Sans"/>
              </a:rPr>
              <a:t> 	Identify the Right Problem</a:t>
            </a:r>
            <a:endParaRPr sz="1300">
              <a:solidFill>
                <a:srgbClr val="3C4043"/>
              </a:solidFill>
              <a:latin typeface="Google Sans"/>
              <a:ea typeface="Google Sans"/>
              <a:cs typeface="Google Sans"/>
              <a:sym typeface="Google Sans"/>
            </a:endParaRPr>
          </a:p>
          <a:p>
            <a:pPr indent="0" lvl="0" marL="0" rtl="0" algn="l">
              <a:lnSpc>
                <a:spcPct val="114000"/>
              </a:lnSpc>
              <a:spcBef>
                <a:spcPts val="500"/>
              </a:spcBef>
              <a:spcAft>
                <a:spcPts val="0"/>
              </a:spcAft>
              <a:buNone/>
            </a:pPr>
            <a:r>
              <a:rPr lang="en" sz="1300">
                <a:solidFill>
                  <a:srgbClr val="4285F4"/>
                </a:solidFill>
                <a:latin typeface="Google Sans Medium"/>
                <a:ea typeface="Google Sans Medium"/>
                <a:cs typeface="Google Sans Medium"/>
                <a:sym typeface="Google Sans Medium"/>
              </a:rPr>
              <a:t>1:35 pm:</a:t>
            </a:r>
            <a:r>
              <a:rPr lang="en" sz="1300">
                <a:solidFill>
                  <a:srgbClr val="3C4043"/>
                </a:solidFill>
                <a:latin typeface="Google Sans"/>
                <a:ea typeface="Google Sans"/>
                <a:cs typeface="Google Sans"/>
                <a:sym typeface="Google Sans"/>
              </a:rPr>
              <a:t> 	</a:t>
            </a:r>
            <a:r>
              <a:rPr b="1" lang="en" sz="1300">
                <a:solidFill>
                  <a:srgbClr val="3C4043"/>
                </a:solidFill>
                <a:latin typeface="Google Sans"/>
                <a:ea typeface="Google Sans"/>
                <a:cs typeface="Google Sans"/>
                <a:sym typeface="Google Sans"/>
              </a:rPr>
              <a:t>Group Activity 1 </a:t>
            </a:r>
            <a:endParaRPr b="1" sz="1300">
              <a:solidFill>
                <a:srgbClr val="3C4043"/>
              </a:solidFill>
              <a:latin typeface="Google Sans"/>
              <a:ea typeface="Google Sans"/>
              <a:cs typeface="Google Sans"/>
              <a:sym typeface="Google Sans"/>
            </a:endParaRPr>
          </a:p>
          <a:p>
            <a:pPr indent="0" lvl="0" marL="0" rtl="0" algn="l">
              <a:lnSpc>
                <a:spcPct val="114000"/>
              </a:lnSpc>
              <a:spcBef>
                <a:spcPts val="500"/>
              </a:spcBef>
              <a:spcAft>
                <a:spcPts val="0"/>
              </a:spcAft>
              <a:buClr>
                <a:schemeClr val="dk1"/>
              </a:buClr>
              <a:buSzPts val="1100"/>
              <a:buFont typeface="Arial"/>
              <a:buNone/>
            </a:pPr>
            <a:r>
              <a:rPr lang="en" sz="1300">
                <a:solidFill>
                  <a:schemeClr val="accent1"/>
                </a:solidFill>
                <a:latin typeface="Google Sans Medium"/>
                <a:ea typeface="Google Sans Medium"/>
                <a:cs typeface="Google Sans Medium"/>
                <a:sym typeface="Google Sans Medium"/>
              </a:rPr>
              <a:t>1:50 pm:	</a:t>
            </a:r>
            <a:r>
              <a:rPr lang="en" sz="1300">
                <a:solidFill>
                  <a:srgbClr val="3C4043"/>
                </a:solidFill>
                <a:latin typeface="Google Sans"/>
                <a:ea typeface="Google Sans"/>
                <a:cs typeface="Google Sans"/>
                <a:sym typeface="Google Sans"/>
              </a:rPr>
              <a:t>Break</a:t>
            </a:r>
            <a:endParaRPr sz="1300">
              <a:solidFill>
                <a:srgbClr val="3C4043"/>
              </a:solidFill>
              <a:latin typeface="Google Sans"/>
              <a:ea typeface="Google Sans"/>
              <a:cs typeface="Google Sans"/>
              <a:sym typeface="Google Sans"/>
            </a:endParaRPr>
          </a:p>
          <a:p>
            <a:pPr indent="0" lvl="0" marL="0" rtl="0" algn="l">
              <a:lnSpc>
                <a:spcPct val="114000"/>
              </a:lnSpc>
              <a:spcBef>
                <a:spcPts val="500"/>
              </a:spcBef>
              <a:spcAft>
                <a:spcPts val="0"/>
              </a:spcAft>
              <a:buClr>
                <a:schemeClr val="dk1"/>
              </a:buClr>
              <a:buSzPts val="1100"/>
              <a:buFont typeface="Arial"/>
              <a:buNone/>
            </a:pPr>
            <a:r>
              <a:rPr lang="en" sz="1300">
                <a:solidFill>
                  <a:srgbClr val="4285F4"/>
                </a:solidFill>
                <a:latin typeface="Google Sans Medium"/>
                <a:ea typeface="Google Sans Medium"/>
                <a:cs typeface="Google Sans Medium"/>
                <a:sym typeface="Google Sans Medium"/>
              </a:rPr>
              <a:t>1</a:t>
            </a:r>
            <a:r>
              <a:rPr lang="en" sz="1300">
                <a:solidFill>
                  <a:srgbClr val="4285F4"/>
                </a:solidFill>
                <a:latin typeface="Google Sans Medium"/>
                <a:ea typeface="Google Sans Medium"/>
                <a:cs typeface="Google Sans Medium"/>
                <a:sym typeface="Google Sans Medium"/>
              </a:rPr>
              <a:t>:55 pm:</a:t>
            </a:r>
            <a:r>
              <a:rPr lang="en" sz="1300">
                <a:solidFill>
                  <a:srgbClr val="3C4043"/>
                </a:solidFill>
                <a:latin typeface="Google Sans"/>
                <a:ea typeface="Google Sans"/>
                <a:cs typeface="Google Sans"/>
                <a:sym typeface="Google Sans"/>
              </a:rPr>
              <a:t> 	Understand Market and Users</a:t>
            </a:r>
            <a:endParaRPr sz="1300">
              <a:solidFill>
                <a:srgbClr val="3C4043"/>
              </a:solidFill>
              <a:latin typeface="Google Sans"/>
              <a:ea typeface="Google Sans"/>
              <a:cs typeface="Google Sans"/>
              <a:sym typeface="Google Sans"/>
            </a:endParaRPr>
          </a:p>
          <a:p>
            <a:pPr indent="0" lvl="0" marL="0" rtl="0" algn="l">
              <a:lnSpc>
                <a:spcPct val="114000"/>
              </a:lnSpc>
              <a:spcBef>
                <a:spcPts val="500"/>
              </a:spcBef>
              <a:spcAft>
                <a:spcPts val="0"/>
              </a:spcAft>
              <a:buNone/>
            </a:pPr>
            <a:r>
              <a:rPr lang="en" sz="1300">
                <a:solidFill>
                  <a:srgbClr val="4285F4"/>
                </a:solidFill>
                <a:latin typeface="Google Sans Medium"/>
                <a:ea typeface="Google Sans Medium"/>
                <a:cs typeface="Google Sans Medium"/>
                <a:sym typeface="Google Sans Medium"/>
              </a:rPr>
              <a:t>2:10 pm:</a:t>
            </a:r>
            <a:r>
              <a:rPr lang="en" sz="1300">
                <a:solidFill>
                  <a:srgbClr val="3C4043"/>
                </a:solidFill>
                <a:latin typeface="Google Sans Medium"/>
                <a:ea typeface="Google Sans Medium"/>
                <a:cs typeface="Google Sans Medium"/>
                <a:sym typeface="Google Sans Medium"/>
              </a:rPr>
              <a:t> 	</a:t>
            </a:r>
            <a:r>
              <a:rPr b="1" lang="en" sz="1300">
                <a:solidFill>
                  <a:srgbClr val="3C4043"/>
                </a:solidFill>
                <a:latin typeface="Google Sans"/>
                <a:ea typeface="Google Sans"/>
                <a:cs typeface="Google Sans"/>
                <a:sym typeface="Google Sans"/>
              </a:rPr>
              <a:t>Group Activity 2</a:t>
            </a:r>
            <a:endParaRPr b="1" sz="1300">
              <a:solidFill>
                <a:srgbClr val="3C4043"/>
              </a:solidFill>
              <a:latin typeface="Google Sans"/>
              <a:ea typeface="Google Sans"/>
              <a:cs typeface="Google Sans"/>
              <a:sym typeface="Google Sans"/>
            </a:endParaRPr>
          </a:p>
          <a:p>
            <a:pPr indent="0" lvl="0" marL="0" rtl="0" algn="l">
              <a:lnSpc>
                <a:spcPct val="115000"/>
              </a:lnSpc>
              <a:spcBef>
                <a:spcPts val="500"/>
              </a:spcBef>
              <a:spcAft>
                <a:spcPts val="1000"/>
              </a:spcAft>
              <a:buNone/>
            </a:pPr>
            <a:r>
              <a:rPr lang="en" sz="1300">
                <a:solidFill>
                  <a:srgbClr val="4285F4"/>
                </a:solidFill>
                <a:latin typeface="Google Sans Medium"/>
                <a:ea typeface="Google Sans Medium"/>
                <a:cs typeface="Google Sans Medium"/>
                <a:sym typeface="Google Sans Medium"/>
              </a:rPr>
              <a:t>2</a:t>
            </a:r>
            <a:r>
              <a:rPr lang="en" sz="1300">
                <a:solidFill>
                  <a:srgbClr val="4285F4"/>
                </a:solidFill>
                <a:latin typeface="Google Sans Medium"/>
                <a:ea typeface="Google Sans Medium"/>
                <a:cs typeface="Google Sans Medium"/>
                <a:sym typeface="Google Sans Medium"/>
              </a:rPr>
              <a:t>:30 pm:</a:t>
            </a:r>
            <a:r>
              <a:rPr lang="en" sz="1300">
                <a:solidFill>
                  <a:srgbClr val="3C4043"/>
                </a:solidFill>
                <a:latin typeface="Google Sans"/>
                <a:ea typeface="Google Sans"/>
                <a:cs typeface="Google Sans"/>
                <a:sym typeface="Google Sans"/>
              </a:rPr>
              <a:t> 	Q&amp;A</a:t>
            </a:r>
            <a:endParaRPr sz="1300">
              <a:solidFill>
                <a:srgbClr val="3C4043"/>
              </a:solidFill>
              <a:latin typeface="Google Sans"/>
              <a:ea typeface="Google Sans"/>
              <a:cs typeface="Google Sans"/>
              <a:sym typeface="Google San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26"/>
          <p:cNvSpPr txBox="1"/>
          <p:nvPr>
            <p:ph type="title"/>
          </p:nvPr>
        </p:nvSpPr>
        <p:spPr>
          <a:xfrm>
            <a:off x="411475" y="1783075"/>
            <a:ext cx="4359000" cy="1205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Focus &amp; </a:t>
            </a:r>
            <a:r>
              <a:rPr lang="en"/>
              <a:t>Judging</a:t>
            </a:r>
            <a:r>
              <a:rPr lang="en"/>
              <a:t> Criteria</a:t>
            </a:r>
            <a:endParaRPr sz="1600"/>
          </a:p>
        </p:txBody>
      </p:sp>
      <p:pic>
        <p:nvPicPr>
          <p:cNvPr id="155" name="Google Shape;155;p26"/>
          <p:cNvPicPr preferRelativeResize="0"/>
          <p:nvPr/>
        </p:nvPicPr>
        <p:blipFill rotWithShape="1">
          <a:blip r:embed="rId3">
            <a:alphaModFix/>
          </a:blip>
          <a:srcRect b="0" l="0" r="16394" t="0"/>
          <a:stretch/>
        </p:blipFill>
        <p:spPr>
          <a:xfrm>
            <a:off x="5125824" y="845225"/>
            <a:ext cx="4018174" cy="34827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7"/>
          <p:cNvSpPr txBox="1"/>
          <p:nvPr/>
        </p:nvSpPr>
        <p:spPr>
          <a:xfrm>
            <a:off x="5998491" y="233166"/>
            <a:ext cx="2735700" cy="319200"/>
          </a:xfrm>
          <a:prstGeom prst="rect">
            <a:avLst/>
          </a:prstGeom>
          <a:no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latin typeface="Google Sans"/>
              <a:ea typeface="Google Sans"/>
              <a:cs typeface="Google Sans"/>
              <a:sym typeface="Google Sans"/>
            </a:endParaRPr>
          </a:p>
        </p:txBody>
      </p:sp>
      <p:sp>
        <p:nvSpPr>
          <p:cNvPr id="161" name="Google Shape;161;p27"/>
          <p:cNvSpPr txBox="1"/>
          <p:nvPr/>
        </p:nvSpPr>
        <p:spPr>
          <a:xfrm>
            <a:off x="246026" y="790950"/>
            <a:ext cx="3487800" cy="371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500">
                <a:highlight>
                  <a:srgbClr val="FFFFFF"/>
                </a:highlight>
                <a:latin typeface="Google Sans"/>
                <a:ea typeface="Google Sans"/>
                <a:cs typeface="Google Sans"/>
                <a:sym typeface="Google Sans"/>
              </a:rPr>
              <a:t>The Google Developer Student Clubs 2021 Solution Challenge mission is to solve for one of the United Nations’ </a:t>
            </a:r>
            <a:r>
              <a:rPr b="1" lang="en" sz="1500">
                <a:uFill>
                  <a:noFill/>
                </a:uFill>
                <a:latin typeface="Google Sans"/>
                <a:ea typeface="Google Sans"/>
                <a:cs typeface="Google Sans"/>
                <a:sym typeface="Google Sans"/>
                <a:hlinkClick r:id="rId3"/>
              </a:rPr>
              <a:t>17 Sustainable Development Goals</a:t>
            </a:r>
            <a:r>
              <a:rPr b="1" lang="en" sz="1500">
                <a:latin typeface="Google Sans"/>
                <a:ea typeface="Google Sans"/>
                <a:cs typeface="Google Sans"/>
                <a:sym typeface="Google Sans"/>
              </a:rPr>
              <a:t> </a:t>
            </a:r>
            <a:r>
              <a:rPr b="1" lang="en" sz="1500">
                <a:highlight>
                  <a:srgbClr val="FFFFFF"/>
                </a:highlight>
                <a:latin typeface="Google Sans"/>
                <a:ea typeface="Google Sans"/>
                <a:cs typeface="Google Sans"/>
                <a:sym typeface="Google Sans"/>
              </a:rPr>
              <a:t>using Google technology.</a:t>
            </a:r>
            <a:endParaRPr b="1" sz="1500">
              <a:highlight>
                <a:srgbClr val="FFFFFF"/>
              </a:highlight>
              <a:latin typeface="Google Sans"/>
              <a:ea typeface="Google Sans"/>
              <a:cs typeface="Google Sans"/>
              <a:sym typeface="Google Sans"/>
            </a:endParaRPr>
          </a:p>
          <a:p>
            <a:pPr indent="0" lvl="0" marL="0" rtl="0" algn="l">
              <a:spcBef>
                <a:spcPts val="0"/>
              </a:spcBef>
              <a:spcAft>
                <a:spcPts val="0"/>
              </a:spcAft>
              <a:buNone/>
            </a:pPr>
            <a:r>
              <a:t/>
            </a:r>
            <a:endParaRPr sz="1200">
              <a:highlight>
                <a:srgbClr val="FFFFFF"/>
              </a:highlight>
              <a:latin typeface="Google Sans"/>
              <a:ea typeface="Google Sans"/>
              <a:cs typeface="Google Sans"/>
              <a:sym typeface="Google Sans"/>
            </a:endParaRPr>
          </a:p>
          <a:p>
            <a:pPr indent="0" lvl="0" marL="0" rtl="0" algn="l">
              <a:spcBef>
                <a:spcPts val="0"/>
              </a:spcBef>
              <a:spcAft>
                <a:spcPts val="0"/>
              </a:spcAft>
              <a:buNone/>
            </a:pPr>
            <a:r>
              <a:rPr lang="en" sz="1000">
                <a:highlight>
                  <a:srgbClr val="FFFFFF"/>
                </a:highlight>
                <a:latin typeface="Google Sans"/>
                <a:ea typeface="Google Sans"/>
                <a:cs typeface="Google Sans"/>
                <a:sym typeface="Google Sans"/>
              </a:rPr>
              <a:t>Created by the United Nations in 2015 to be achieved by 2030, the 17 Sustainable Development Goals (SDGs) agreed upon by all 193 United Nations Member States aim to end poverty, ensure prosperity, and protect the planet.</a:t>
            </a:r>
            <a:endParaRPr i="1" sz="1000">
              <a:solidFill>
                <a:srgbClr val="666666"/>
              </a:solidFill>
              <a:highlight>
                <a:srgbClr val="FFFFFF"/>
              </a:highlight>
              <a:latin typeface="Google Sans"/>
              <a:ea typeface="Google Sans"/>
              <a:cs typeface="Google Sans"/>
              <a:sym typeface="Google Sans"/>
            </a:endParaRPr>
          </a:p>
        </p:txBody>
      </p:sp>
      <p:pic>
        <p:nvPicPr>
          <p:cNvPr id="162" name="Google Shape;162;p27"/>
          <p:cNvPicPr preferRelativeResize="0"/>
          <p:nvPr/>
        </p:nvPicPr>
        <p:blipFill>
          <a:blip r:embed="rId4">
            <a:alphaModFix/>
          </a:blip>
          <a:stretch>
            <a:fillRect/>
          </a:stretch>
        </p:blipFill>
        <p:spPr>
          <a:xfrm>
            <a:off x="4130246" y="859649"/>
            <a:ext cx="4923750" cy="23268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